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302" r:id="rId3"/>
    <p:sldId id="303" r:id="rId4"/>
    <p:sldId id="301" r:id="rId5"/>
    <p:sldId id="258" r:id="rId6"/>
    <p:sldId id="259" r:id="rId7"/>
    <p:sldId id="260" r:id="rId8"/>
    <p:sldId id="261" r:id="rId9"/>
    <p:sldId id="262" r:id="rId10"/>
    <p:sldId id="263" r:id="rId11"/>
    <p:sldId id="296" r:id="rId12"/>
    <p:sldId id="297" r:id="rId13"/>
    <p:sldId id="307" r:id="rId14"/>
    <p:sldId id="304" r:id="rId15"/>
    <p:sldId id="305" r:id="rId16"/>
    <p:sldId id="306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2"/>
  </p:normalViewPr>
  <p:slideViewPr>
    <p:cSldViewPr snapToGrid="0">
      <p:cViewPr varScale="1">
        <p:scale>
          <a:sx n="109" d="100"/>
          <a:sy n="109" d="100"/>
        </p:scale>
        <p:origin x="63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53E2A-469F-E342-A0AF-2FDBEA1649A3}" type="datetimeFigureOut">
              <a:rPr lang="tr-TR" smtClean="0"/>
              <a:t>14.05.2024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7A005-98E5-A447-8D2F-16C125A378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546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7A005-98E5-A447-8D2F-16C125A378FB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222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7A005-98E5-A447-8D2F-16C125A378FB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882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8E7F345-40FB-8337-30A9-30D9D05CBB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A4E0499-4C94-2E21-C145-4EC519375E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C5942C1-9A6B-3118-9C83-12EB0858D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1EBA-ABDB-0046-BDA2-1C45BF36F76E}" type="datetime1">
              <a:rPr lang="tr-TR" smtClean="0"/>
              <a:t>14.05.2024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3E2BFCF-D564-F8AE-BBAA-4AEE2E353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12C0AFD-BFB5-1427-86DE-993695F4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131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484A347-B777-B8B4-3D1B-903C7424F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715D910-98F7-970A-3656-E21C7BDFB9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DAD719-27A6-91B7-271A-6F78011AB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9678-B59E-0C43-9EF2-20D01BD481C1}" type="datetime1">
              <a:rPr lang="tr-TR" smtClean="0"/>
              <a:t>14.05.2024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E091654-603C-DDBF-FF22-A529D5621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00BE2E0-62E1-A009-062D-EDFD043C8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2134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1481639F-6D5F-7E24-17AB-646017803C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5FF46A5-0A8B-6C55-A4EC-EB13ECCAD8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6A24643-4EC0-5EB2-B1A2-9FE30A043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6FBDD-6C96-AB46-B0F2-23D62316EA08}" type="datetime1">
              <a:rPr lang="tr-TR" smtClean="0"/>
              <a:t>14.05.2024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BEE4593-E831-6801-DA0A-0A5DF0959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E881433-B2A4-62F6-CCAF-D9BF13E19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410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60B7C6-C4C5-45E5-47A6-B48298051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139B9F-A2A8-2FC7-868C-140BD4217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B646B2D-E70A-739C-E637-B8FC8DFBA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5431A-FABB-9647-A9EA-DB95984168FE}" type="datetime1">
              <a:rPr lang="tr-TR" smtClean="0"/>
              <a:t>14.05.2024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E8C030B-AB21-9CE6-0877-C500DE26D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E687812-1D30-BD1A-24C9-2DDC59D30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331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027B81-BDE0-76C3-F679-E06A163B0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3D07F28-1356-B456-C51F-77484B599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3222A52-11AA-4EE7-E723-BB04B817B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B987-6257-3048-842E-00A4D21B5F53}" type="datetime1">
              <a:rPr lang="tr-TR" smtClean="0"/>
              <a:t>14.05.2024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03A0D58-E834-A9D4-A3FA-315D979EE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E7740CE-954E-7DDB-0F24-23270936B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21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EB45C0-01DD-E6FF-576D-163BC2459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3B1189-2613-8F54-6286-7151ECB2FD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A6706BB-834B-D6C7-129A-B41E44050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5CD838C-8814-75BD-5E5A-488FD25BC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9563-43C3-0946-920F-2DD8FC4D267A}" type="datetime1">
              <a:rPr lang="tr-TR" smtClean="0"/>
              <a:t>14.05.2024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9C33A7E-36C7-E939-19A9-6DA896999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91AF586-CBB2-5249-407C-124FD39F0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0878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942635-DCAC-5B4C-F26A-11CBAB241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45BBF23-0358-66C3-1D88-F9D3D2575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C0B0E5A-B892-848A-293E-9051A250C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C5E03B2-1250-EBA4-D7BB-8A1E89526B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29F1EC0-4014-14C0-ED46-AF5867EEE8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3D93C7FE-C420-0D92-D5AA-39FBA483E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005B-7294-F64F-9619-1E47A2419F43}" type="datetime1">
              <a:rPr lang="tr-TR" smtClean="0"/>
              <a:t>14.05.2024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4DE1DB0-7933-659A-4A47-238E6C284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F9FDB5B-E17E-3478-0CB7-55B1471C8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038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7F0BF8-6F4A-ED62-390F-1A11E9062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9406939-A1B6-30D4-2A3D-95AA18B87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8B98-B7B2-E141-B222-0681A953A54E}" type="datetime1">
              <a:rPr lang="tr-TR" smtClean="0"/>
              <a:t>14.05.2024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0A6ED78-DAF6-4138-4A5D-25BF70FF5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252C8FD-FC09-1BBD-CBA9-C54DF6BC1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2591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7E9F784-FC9F-DB09-B197-45283FC89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C380B-C247-834C-A1F2-B5181D13A793}" type="datetime1">
              <a:rPr lang="tr-TR" smtClean="0"/>
              <a:t>14.05.2024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15FEE02-FFDF-5BB4-1A1A-E76895BA7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B7E8411-5093-067A-398A-7C8F0B2E3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014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6142825-DE9E-9269-5602-F4A11AD95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48FA03-BFE6-D277-6702-DD1CE200A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660F010-9DB8-FEBE-3F4B-6E26204F4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A8AAD45-2D76-E29A-F8CF-B15281AC3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D03DB-4D53-E24C-B640-CF6908A6F247}" type="datetime1">
              <a:rPr lang="tr-TR" smtClean="0"/>
              <a:t>14.05.2024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7DFF3EC-C500-45DB-7D36-B9522290C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E826692-74F5-E617-D5CE-B3178DF9F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844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5CC148-4298-EB65-9010-4276B0659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7BE18142-538F-4DB3-F6FB-FABBD342BD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87780A0-1BBE-E8C7-A272-B160FFB60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5D8B00E-149C-AF5C-C90D-A9B012501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8B8DA-4C4E-874F-9C17-2AFF9D79CA69}" type="datetime1">
              <a:rPr lang="tr-TR" smtClean="0"/>
              <a:t>14.05.2024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6CC4BAA-8238-9CBB-61A1-C58886ED1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78CCA26-E649-2219-01DA-21EF028D6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294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4A84ACC-EA25-0106-4B78-696822FC6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C255680-D2D6-7A52-959C-DB8640B52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785F499-3A90-F31F-35A9-002B327167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099E6-C03C-824A-BD99-E425F5E5DD96}" type="datetime1">
              <a:rPr lang="tr-TR" smtClean="0"/>
              <a:t>14.05.2024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67D4156-FEB1-93EF-E0A2-0CD9E42FE9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6596190-36C7-CFEA-6603-F48168321E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66198-5308-504E-8A28-7636D65CFD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130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6.png"/><Relationship Id="rId18" Type="http://schemas.openxmlformats.org/officeDocument/2006/relationships/image" Target="../media/image15.png"/><Relationship Id="rId3" Type="http://schemas.openxmlformats.org/officeDocument/2006/relationships/image" Target="../media/image3.png"/><Relationship Id="rId21" Type="http://schemas.openxmlformats.org/officeDocument/2006/relationships/image" Target="../media/image18.png"/><Relationship Id="rId7" Type="http://schemas.microsoft.com/office/2007/relationships/hdphoto" Target="../media/hdphoto1.wdp"/><Relationship Id="rId12" Type="http://schemas.openxmlformats.org/officeDocument/2006/relationships/image" Target="../media/image10.png"/><Relationship Id="rId17" Type="http://schemas.openxmlformats.org/officeDocument/2006/relationships/image" Target="../media/image14.png"/><Relationship Id="rId2" Type="http://schemas.openxmlformats.org/officeDocument/2006/relationships/image" Target="../media/image2.png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9.png"/><Relationship Id="rId24" Type="http://schemas.openxmlformats.org/officeDocument/2006/relationships/image" Target="../media/image23.png"/><Relationship Id="rId5" Type="http://schemas.openxmlformats.org/officeDocument/2006/relationships/image" Target="../media/image5.png"/><Relationship Id="rId15" Type="http://schemas.openxmlformats.org/officeDocument/2006/relationships/image" Target="../media/image12.png"/><Relationship Id="rId23" Type="http://schemas.openxmlformats.org/officeDocument/2006/relationships/image" Target="../media/image22.png"/><Relationship Id="rId10" Type="http://schemas.openxmlformats.org/officeDocument/2006/relationships/image" Target="../media/image8.png"/><Relationship Id="rId19" Type="http://schemas.openxmlformats.org/officeDocument/2006/relationships/image" Target="../media/image16.png"/><Relationship Id="rId4" Type="http://schemas.openxmlformats.org/officeDocument/2006/relationships/image" Target="../media/image4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Relationship Id="rId22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17" Type="http://schemas.openxmlformats.org/officeDocument/2006/relationships/image" Target="../media/image3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E23AE4-A23C-21C0-CFFA-F15D4A7945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8492" y="1547446"/>
            <a:ext cx="9144000" cy="2642456"/>
          </a:xfrm>
        </p:spPr>
        <p:txBody>
          <a:bodyPr>
            <a:noAutofit/>
          </a:bodyPr>
          <a:lstStyle/>
          <a:p>
            <a:r>
              <a:rPr lang="tr-TR" sz="9600" dirty="0"/>
              <a:t>Fen Bilimleri Enstitüsü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B70EE49-E24D-B71E-4E04-A18A5E9484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5761"/>
            <a:ext cx="9144000" cy="1655762"/>
          </a:xfrm>
        </p:spPr>
        <p:txBody>
          <a:bodyPr>
            <a:normAutofit/>
          </a:bodyPr>
          <a:lstStyle/>
          <a:p>
            <a:r>
              <a:rPr lang="tr-TR" sz="4000" dirty="0"/>
              <a:t>Enstitü Kurul toplantısı</a:t>
            </a:r>
          </a:p>
          <a:p>
            <a:r>
              <a:rPr lang="tr-TR" sz="4000" dirty="0"/>
              <a:t>10.05.2024, 13:30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6C300744-B427-49B6-3201-E3505D999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8310"/>
            <a:ext cx="3529555" cy="116067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4BF4EF5-49E2-0C6E-2E5A-5547B0C6B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5032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A7176-0D78-4DCE-8BFE-76F702E61A89}" type="slidenum">
              <a:rPr lang="tr-TR" smtClean="0"/>
              <a:t>10</a:t>
            </a:fld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7799" y="42993"/>
            <a:ext cx="2225753" cy="778840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106658" y="29642"/>
            <a:ext cx="5602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</a:rPr>
              <a:t>DOKTORA TEZ TESLİM SÜRECİ İŞ AKIŞI</a:t>
            </a: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458" y="784484"/>
            <a:ext cx="935491" cy="1149584"/>
          </a:xfrm>
          <a:prstGeom prst="rect">
            <a:avLst/>
          </a:prstGeom>
        </p:spPr>
      </p:pic>
      <p:sp>
        <p:nvSpPr>
          <p:cNvPr id="10" name="Metin kutusu 9"/>
          <p:cNvSpPr txBox="1"/>
          <p:nvPr/>
        </p:nvSpPr>
        <p:spPr>
          <a:xfrm>
            <a:off x="740980" y="1877952"/>
            <a:ext cx="1240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Bahnschrift SemiBold SemiConden" panose="020B0502040204020203" pitchFamily="34" charset="0"/>
              </a:rPr>
              <a:t>TASLAK TEZ</a:t>
            </a:r>
          </a:p>
        </p:txBody>
      </p:sp>
      <p:sp>
        <p:nvSpPr>
          <p:cNvPr id="13" name="Sağ Ok 12"/>
          <p:cNvSpPr/>
          <p:nvPr/>
        </p:nvSpPr>
        <p:spPr>
          <a:xfrm>
            <a:off x="1818335" y="1213189"/>
            <a:ext cx="1074149" cy="2921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5" name="Resim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2697" y="683742"/>
            <a:ext cx="1124766" cy="1365787"/>
          </a:xfrm>
          <a:prstGeom prst="rect">
            <a:avLst/>
          </a:prstGeom>
        </p:spPr>
      </p:pic>
      <p:sp>
        <p:nvSpPr>
          <p:cNvPr id="16" name="Metin kutusu 15"/>
          <p:cNvSpPr txBox="1"/>
          <p:nvPr/>
        </p:nvSpPr>
        <p:spPr>
          <a:xfrm>
            <a:off x="2925278" y="1981094"/>
            <a:ext cx="1817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Bahnschrift SemiBold SemiConden" panose="020B0502040204020203" pitchFamily="34" charset="0"/>
              </a:rPr>
              <a:t>ONLINE FORM-1</a:t>
            </a:r>
          </a:p>
        </p:txBody>
      </p:sp>
      <p:pic>
        <p:nvPicPr>
          <p:cNvPr id="19" name="Resim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72751" y="506609"/>
            <a:ext cx="1403277" cy="527679"/>
          </a:xfrm>
          <a:prstGeom prst="rect">
            <a:avLst/>
          </a:prstGeom>
        </p:spPr>
      </p:pic>
      <p:pic>
        <p:nvPicPr>
          <p:cNvPr id="21" name="Resim 20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80228" y="1036853"/>
            <a:ext cx="825681" cy="1169715"/>
          </a:xfrm>
          <a:prstGeom prst="rect">
            <a:avLst/>
          </a:prstGeom>
        </p:spPr>
      </p:pic>
      <p:pic>
        <p:nvPicPr>
          <p:cNvPr id="23" name="Resim 22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36357" y="1044385"/>
            <a:ext cx="825681" cy="1169715"/>
          </a:xfrm>
          <a:prstGeom prst="rect">
            <a:avLst/>
          </a:prstGeom>
        </p:spPr>
      </p:pic>
      <p:pic>
        <p:nvPicPr>
          <p:cNvPr id="24" name="Resim 23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62038" y="1036853"/>
            <a:ext cx="825681" cy="1169715"/>
          </a:xfrm>
          <a:prstGeom prst="rect">
            <a:avLst/>
          </a:prstGeom>
        </p:spPr>
      </p:pic>
      <p:sp>
        <p:nvSpPr>
          <p:cNvPr id="22" name="Metin kutusu 21"/>
          <p:cNvSpPr txBox="1"/>
          <p:nvPr/>
        </p:nvSpPr>
        <p:spPr>
          <a:xfrm>
            <a:off x="4796795" y="2095516"/>
            <a:ext cx="101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>
                <a:latin typeface="Bahnschrift SemiBold SemiConden" panose="020B0502040204020203" pitchFamily="34" charset="0"/>
              </a:rPr>
              <a:t>FORM-40</a:t>
            </a:r>
          </a:p>
        </p:txBody>
      </p:sp>
      <p:sp>
        <p:nvSpPr>
          <p:cNvPr id="26" name="Metin kutusu 25"/>
          <p:cNvSpPr txBox="1"/>
          <p:nvPr/>
        </p:nvSpPr>
        <p:spPr>
          <a:xfrm>
            <a:off x="5736357" y="2098617"/>
            <a:ext cx="101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>
                <a:latin typeface="Bahnschrift SemiBold SemiConden" panose="020B0502040204020203" pitchFamily="34" charset="0"/>
              </a:rPr>
              <a:t>FORM-41</a:t>
            </a:r>
          </a:p>
        </p:txBody>
      </p:sp>
      <p:sp>
        <p:nvSpPr>
          <p:cNvPr id="27" name="Metin kutusu 26"/>
          <p:cNvSpPr txBox="1"/>
          <p:nvPr/>
        </p:nvSpPr>
        <p:spPr>
          <a:xfrm>
            <a:off x="6611029" y="2097834"/>
            <a:ext cx="101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>
                <a:latin typeface="Bahnschrift SemiBold SemiConden" panose="020B0502040204020203" pitchFamily="34" charset="0"/>
              </a:rPr>
              <a:t>FORM-42</a:t>
            </a:r>
          </a:p>
        </p:txBody>
      </p:sp>
      <p:pic>
        <p:nvPicPr>
          <p:cNvPr id="29" name="Resim 2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122526" y="1540216"/>
            <a:ext cx="1027346" cy="1472223"/>
          </a:xfrm>
          <a:prstGeom prst="rect">
            <a:avLst/>
          </a:prstGeom>
        </p:spPr>
      </p:pic>
      <p:sp>
        <p:nvSpPr>
          <p:cNvPr id="30" name="Metin kutusu 29"/>
          <p:cNvSpPr txBox="1"/>
          <p:nvPr/>
        </p:nvSpPr>
        <p:spPr>
          <a:xfrm>
            <a:off x="10137920" y="1593689"/>
            <a:ext cx="164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Bahnschrift SemiBold SemiConden" panose="020B0502040204020203" pitchFamily="34" charset="0"/>
              </a:rPr>
              <a:t>Anabilim Dalı Sekreteri</a:t>
            </a:r>
          </a:p>
        </p:txBody>
      </p:sp>
      <p:pic>
        <p:nvPicPr>
          <p:cNvPr id="32" name="Resim 3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87940" y="3413289"/>
            <a:ext cx="493182" cy="456546"/>
          </a:xfrm>
          <a:prstGeom prst="rect">
            <a:avLst/>
          </a:prstGeom>
        </p:spPr>
      </p:pic>
      <p:sp>
        <p:nvSpPr>
          <p:cNvPr id="33" name="Aşağı Ok 32"/>
          <p:cNvSpPr/>
          <p:nvPr/>
        </p:nvSpPr>
        <p:spPr>
          <a:xfrm>
            <a:off x="10338267" y="2304179"/>
            <a:ext cx="424990" cy="837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35" name="Resim 3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920036" y="3307198"/>
            <a:ext cx="2191214" cy="2132800"/>
          </a:xfrm>
          <a:prstGeom prst="rect">
            <a:avLst/>
          </a:prstGeom>
        </p:spPr>
      </p:pic>
      <p:sp>
        <p:nvSpPr>
          <p:cNvPr id="36" name="Sol Ok 35"/>
          <p:cNvSpPr/>
          <p:nvPr/>
        </p:nvSpPr>
        <p:spPr>
          <a:xfrm>
            <a:off x="8652038" y="3443898"/>
            <a:ext cx="686188" cy="3464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052" name="Picture 4" descr="Seminer | TD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0493" y="2521409"/>
            <a:ext cx="1862631" cy="1629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Dikdörtgen 36"/>
          <p:cNvSpPr/>
          <p:nvPr/>
        </p:nvSpPr>
        <p:spPr>
          <a:xfrm>
            <a:off x="6804475" y="4207238"/>
            <a:ext cx="16161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latin typeface="Bahnschrift SemiBold SemiConden" panose="020B0502040204020203" pitchFamily="34" charset="0"/>
              </a:rPr>
              <a:t>TEZ SAVUNMASI</a:t>
            </a:r>
          </a:p>
        </p:txBody>
      </p:sp>
      <p:sp>
        <p:nvSpPr>
          <p:cNvPr id="40" name="Sol Ok 39"/>
          <p:cNvSpPr/>
          <p:nvPr/>
        </p:nvSpPr>
        <p:spPr>
          <a:xfrm>
            <a:off x="5827804" y="3307198"/>
            <a:ext cx="912967" cy="3464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43" name="Resim 4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577281" y="4675647"/>
            <a:ext cx="1493106" cy="2024956"/>
          </a:xfrm>
          <a:prstGeom prst="rect">
            <a:avLst/>
          </a:prstGeom>
        </p:spPr>
      </p:pic>
      <p:pic>
        <p:nvPicPr>
          <p:cNvPr id="44" name="Resim 4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092068" y="2686232"/>
            <a:ext cx="825681" cy="1169715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83815" y="2647723"/>
            <a:ext cx="825681" cy="1169715"/>
          </a:xfrm>
          <a:prstGeom prst="rect">
            <a:avLst/>
          </a:prstGeom>
        </p:spPr>
      </p:pic>
      <p:sp>
        <p:nvSpPr>
          <p:cNvPr id="46" name="Metin kutusu 45"/>
          <p:cNvSpPr txBox="1"/>
          <p:nvPr/>
        </p:nvSpPr>
        <p:spPr>
          <a:xfrm>
            <a:off x="4025874" y="3782091"/>
            <a:ext cx="101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>
                <a:latin typeface="Bahnschrift SemiBold SemiConden" panose="020B0502040204020203" pitchFamily="34" charset="0"/>
              </a:rPr>
              <a:t>FORM-46</a:t>
            </a:r>
          </a:p>
        </p:txBody>
      </p:sp>
      <p:sp>
        <p:nvSpPr>
          <p:cNvPr id="47" name="Metin kutusu 46"/>
          <p:cNvSpPr txBox="1"/>
          <p:nvPr/>
        </p:nvSpPr>
        <p:spPr>
          <a:xfrm>
            <a:off x="4865709" y="3784781"/>
            <a:ext cx="101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>
                <a:latin typeface="Bahnschrift SemiBold SemiConden" panose="020B0502040204020203" pitchFamily="34" charset="0"/>
              </a:rPr>
              <a:t>FORM-47 (5-Rapor)</a:t>
            </a:r>
          </a:p>
        </p:txBody>
      </p:sp>
      <p:pic>
        <p:nvPicPr>
          <p:cNvPr id="41" name="Resim 4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881174" y="2178366"/>
            <a:ext cx="611608" cy="520875"/>
          </a:xfrm>
          <a:prstGeom prst="rect">
            <a:avLst/>
          </a:prstGeom>
        </p:spPr>
      </p:pic>
      <p:pic>
        <p:nvPicPr>
          <p:cNvPr id="50" name="Resim 4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90235" y="2398511"/>
            <a:ext cx="1015016" cy="1454554"/>
          </a:xfrm>
          <a:prstGeom prst="rect">
            <a:avLst/>
          </a:prstGeom>
        </p:spPr>
      </p:pic>
      <p:sp>
        <p:nvSpPr>
          <p:cNvPr id="51" name="Sol Ok 50"/>
          <p:cNvSpPr/>
          <p:nvPr/>
        </p:nvSpPr>
        <p:spPr>
          <a:xfrm>
            <a:off x="3378496" y="3258672"/>
            <a:ext cx="671499" cy="3464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2" name="Metin kutusu 51"/>
          <p:cNvSpPr txBox="1"/>
          <p:nvPr/>
        </p:nvSpPr>
        <p:spPr>
          <a:xfrm>
            <a:off x="1015536" y="2771408"/>
            <a:ext cx="14603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Bahnschrift SemiBold SemiConden" panose="020B0502040204020203" pitchFamily="34" charset="0"/>
              </a:rPr>
              <a:t>Anabilim Dalı Sekreteri</a:t>
            </a:r>
          </a:p>
        </p:txBody>
      </p:sp>
      <p:sp>
        <p:nvSpPr>
          <p:cNvPr id="53" name="Aşağı Ok 52"/>
          <p:cNvSpPr/>
          <p:nvPr/>
        </p:nvSpPr>
        <p:spPr>
          <a:xfrm>
            <a:off x="1872389" y="3610667"/>
            <a:ext cx="424990" cy="9745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54" name="Resim 5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350577" y="3848283"/>
            <a:ext cx="611608" cy="520875"/>
          </a:xfrm>
          <a:prstGeom prst="rect">
            <a:avLst/>
          </a:prstGeom>
        </p:spPr>
      </p:pic>
      <p:pic>
        <p:nvPicPr>
          <p:cNvPr id="55" name="Resim 5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685762" y="2540691"/>
            <a:ext cx="1194406" cy="736121"/>
          </a:xfrm>
          <a:prstGeom prst="rect">
            <a:avLst/>
          </a:prstGeom>
        </p:spPr>
      </p:pic>
      <p:pic>
        <p:nvPicPr>
          <p:cNvPr id="57" name="Resim 56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645846" y="4524423"/>
            <a:ext cx="1380115" cy="892196"/>
          </a:xfrm>
          <a:prstGeom prst="rect">
            <a:avLst/>
          </a:prstGeom>
        </p:spPr>
      </p:pic>
      <p:sp>
        <p:nvSpPr>
          <p:cNvPr id="58" name="Aşağı Ok 57"/>
          <p:cNvSpPr/>
          <p:nvPr/>
        </p:nvSpPr>
        <p:spPr>
          <a:xfrm>
            <a:off x="8053198" y="4583362"/>
            <a:ext cx="318989" cy="510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61" name="Resim 6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2370" y="5285587"/>
            <a:ext cx="1038791" cy="1261389"/>
          </a:xfrm>
          <a:prstGeom prst="rect">
            <a:avLst/>
          </a:prstGeom>
        </p:spPr>
      </p:pic>
      <p:sp>
        <p:nvSpPr>
          <p:cNvPr id="62" name="Metin kutusu 61"/>
          <p:cNvSpPr txBox="1"/>
          <p:nvPr/>
        </p:nvSpPr>
        <p:spPr>
          <a:xfrm>
            <a:off x="8956564" y="5803189"/>
            <a:ext cx="1782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Bahnschrift SemiBold SemiConden" panose="020B0502040204020203" pitchFamily="34" charset="0"/>
              </a:rPr>
              <a:t>ONLINE FORM-2</a:t>
            </a:r>
          </a:p>
        </p:txBody>
      </p:sp>
      <p:sp>
        <p:nvSpPr>
          <p:cNvPr id="63" name="Sol Ok 62"/>
          <p:cNvSpPr/>
          <p:nvPr/>
        </p:nvSpPr>
        <p:spPr>
          <a:xfrm>
            <a:off x="7029388" y="5688125"/>
            <a:ext cx="912967" cy="3464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60" name="Resim 59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8898" y="5435984"/>
            <a:ext cx="648010" cy="657517"/>
          </a:xfrm>
          <a:prstGeom prst="rect">
            <a:avLst/>
          </a:prstGeom>
        </p:spPr>
      </p:pic>
      <p:sp>
        <p:nvSpPr>
          <p:cNvPr id="2048" name="Metin kutusu 2047"/>
          <p:cNvSpPr txBox="1"/>
          <p:nvPr/>
        </p:nvSpPr>
        <p:spPr>
          <a:xfrm>
            <a:off x="6305620" y="6100320"/>
            <a:ext cx="1117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Bahnschrift SemiBold SemiConden" panose="020B0502040204020203" pitchFamily="34" charset="0"/>
              </a:rPr>
              <a:t>BASKI ONAYI</a:t>
            </a:r>
          </a:p>
        </p:txBody>
      </p:sp>
      <p:sp>
        <p:nvSpPr>
          <p:cNvPr id="2049" name="Sol Ok 2048"/>
          <p:cNvSpPr/>
          <p:nvPr/>
        </p:nvSpPr>
        <p:spPr>
          <a:xfrm>
            <a:off x="5629803" y="5720130"/>
            <a:ext cx="643459" cy="39230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68" name="Resim 6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304852" y="4422041"/>
            <a:ext cx="478699" cy="678157"/>
          </a:xfrm>
          <a:prstGeom prst="rect">
            <a:avLst/>
          </a:prstGeom>
        </p:spPr>
      </p:pic>
      <p:sp>
        <p:nvSpPr>
          <p:cNvPr id="69" name="Metin kutusu 68"/>
          <p:cNvSpPr txBox="1"/>
          <p:nvPr/>
        </p:nvSpPr>
        <p:spPr>
          <a:xfrm>
            <a:off x="5150244" y="5078065"/>
            <a:ext cx="101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>
                <a:latin typeface="Bahnschrift SemiBold SemiConden" panose="020B0502040204020203" pitchFamily="34" charset="0"/>
              </a:rPr>
              <a:t>FORM-48</a:t>
            </a:r>
          </a:p>
        </p:txBody>
      </p:sp>
      <p:pic>
        <p:nvPicPr>
          <p:cNvPr id="70" name="Resim 6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629112" y="4434882"/>
            <a:ext cx="482536" cy="683593"/>
          </a:xfrm>
          <a:prstGeom prst="rect">
            <a:avLst/>
          </a:prstGeom>
        </p:spPr>
      </p:pic>
      <p:sp>
        <p:nvSpPr>
          <p:cNvPr id="72" name="Metin kutusu 71"/>
          <p:cNvSpPr txBox="1"/>
          <p:nvPr/>
        </p:nvSpPr>
        <p:spPr>
          <a:xfrm>
            <a:off x="4291096" y="5070813"/>
            <a:ext cx="101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>
                <a:latin typeface="Bahnschrift SemiBold SemiConden" panose="020B0502040204020203" pitchFamily="34" charset="0"/>
              </a:rPr>
              <a:t>FORM-13</a:t>
            </a:r>
          </a:p>
        </p:txBody>
      </p:sp>
      <p:pic>
        <p:nvPicPr>
          <p:cNvPr id="2053" name="Resim 205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500468" y="5646614"/>
            <a:ext cx="1385869" cy="740397"/>
          </a:xfrm>
          <a:prstGeom prst="rect">
            <a:avLst/>
          </a:prstGeom>
        </p:spPr>
      </p:pic>
      <p:pic>
        <p:nvPicPr>
          <p:cNvPr id="75" name="Resim 7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1973" y="5476437"/>
            <a:ext cx="572194" cy="703144"/>
          </a:xfrm>
          <a:prstGeom prst="rect">
            <a:avLst/>
          </a:prstGeom>
        </p:spPr>
      </p:pic>
      <p:sp>
        <p:nvSpPr>
          <p:cNvPr id="2054" name="Metin kutusu 2053"/>
          <p:cNvSpPr txBox="1"/>
          <p:nvPr/>
        </p:nvSpPr>
        <p:spPr>
          <a:xfrm>
            <a:off x="4964617" y="6146804"/>
            <a:ext cx="14711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>
                <a:latin typeface="Bahnschrift SemiBold SemiConden" panose="020B0502040204020203" pitchFamily="34" charset="0"/>
              </a:rPr>
              <a:t>3 ADET CİLTLİ </a:t>
            </a:r>
          </a:p>
          <a:p>
            <a:r>
              <a:rPr lang="tr-TR" sz="1600" dirty="0">
                <a:latin typeface="Bahnschrift SemiBold SemiConden" panose="020B0502040204020203" pitchFamily="34" charset="0"/>
              </a:rPr>
              <a:t>TEZ</a:t>
            </a:r>
          </a:p>
        </p:txBody>
      </p:sp>
      <p:pic>
        <p:nvPicPr>
          <p:cNvPr id="2057" name="Resim 2056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018119" y="4494625"/>
            <a:ext cx="563768" cy="571121"/>
          </a:xfrm>
          <a:prstGeom prst="rect">
            <a:avLst/>
          </a:prstGeom>
        </p:spPr>
      </p:pic>
      <p:sp>
        <p:nvSpPr>
          <p:cNvPr id="80" name="Sol Ok 79"/>
          <p:cNvSpPr/>
          <p:nvPr/>
        </p:nvSpPr>
        <p:spPr>
          <a:xfrm>
            <a:off x="3108412" y="5288822"/>
            <a:ext cx="1123965" cy="3464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81" name="Resim 8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08049" y="5247342"/>
            <a:ext cx="493182" cy="456546"/>
          </a:xfrm>
          <a:prstGeom prst="rect">
            <a:avLst/>
          </a:prstGeom>
        </p:spPr>
      </p:pic>
      <p:sp>
        <p:nvSpPr>
          <p:cNvPr id="2058" name="Yukarı Ok 2057"/>
          <p:cNvSpPr/>
          <p:nvPr/>
        </p:nvSpPr>
        <p:spPr>
          <a:xfrm>
            <a:off x="516590" y="5028720"/>
            <a:ext cx="416138" cy="76129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060" name="Resim 2059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90020" y="3620894"/>
            <a:ext cx="1225381" cy="1423777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749812" y="182702"/>
            <a:ext cx="829137" cy="351685"/>
          </a:xfrm>
          <a:prstGeom prst="rect">
            <a:avLst/>
          </a:prstGeom>
        </p:spPr>
      </p:pic>
      <p:sp>
        <p:nvSpPr>
          <p:cNvPr id="2" name="Sağ Ok 1"/>
          <p:cNvSpPr/>
          <p:nvPr/>
        </p:nvSpPr>
        <p:spPr>
          <a:xfrm>
            <a:off x="4167463" y="1167192"/>
            <a:ext cx="835232" cy="4284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64" name="Resim 63"/>
          <p:cNvPicPr>
            <a:picLocks noChangeAspect="1"/>
          </p:cNvPicPr>
          <p:nvPr/>
        </p:nvPicPr>
        <p:blipFill>
          <a:blip r:embed="rId22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05170" y="1014648"/>
            <a:ext cx="825681" cy="1169715"/>
          </a:xfrm>
          <a:prstGeom prst="rect">
            <a:avLst/>
          </a:prstGeom>
        </p:spPr>
      </p:pic>
      <p:sp>
        <p:nvSpPr>
          <p:cNvPr id="65" name="Metin kutusu 64"/>
          <p:cNvSpPr txBox="1"/>
          <p:nvPr/>
        </p:nvSpPr>
        <p:spPr>
          <a:xfrm>
            <a:off x="7495005" y="2095516"/>
            <a:ext cx="101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>
                <a:latin typeface="Bahnschrift SemiBold SemiConden" panose="020B0502040204020203" pitchFamily="34" charset="0"/>
              </a:rPr>
              <a:t>FORM-43</a:t>
            </a: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6924399" y="171388"/>
            <a:ext cx="707323" cy="761162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7580064" y="145421"/>
            <a:ext cx="574303" cy="760666"/>
          </a:xfrm>
          <a:prstGeom prst="rect">
            <a:avLst/>
          </a:prstGeom>
        </p:spPr>
      </p:pic>
      <p:sp>
        <p:nvSpPr>
          <p:cNvPr id="11" name="Metin kutusu 10"/>
          <p:cNvSpPr txBox="1"/>
          <p:nvPr/>
        </p:nvSpPr>
        <p:spPr>
          <a:xfrm>
            <a:off x="8137064" y="189909"/>
            <a:ext cx="18403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>
                <a:latin typeface="Bahnschrift SemiBold SemiConden" panose="020B0502040204020203" pitchFamily="34" charset="0"/>
              </a:rPr>
              <a:t>Yayın veya Sempozyum Kanıtı</a:t>
            </a:r>
          </a:p>
        </p:txBody>
      </p:sp>
      <p:sp>
        <p:nvSpPr>
          <p:cNvPr id="73" name="Metin kutusu 72"/>
          <p:cNvSpPr txBox="1"/>
          <p:nvPr/>
        </p:nvSpPr>
        <p:spPr>
          <a:xfrm>
            <a:off x="8132280" y="833245"/>
            <a:ext cx="3034206" cy="646331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tr-TR" sz="900" dirty="0">
                <a:latin typeface="Bahnschrift SemiLight SemiConde" panose="020B0502040204020203" pitchFamily="34" charset="0"/>
              </a:rPr>
              <a:t>* Tüm doktora öğrencileri Lisansüstü Senato Esaslarında yer alan Doktora Mezuniyet koşullarını sağladıklarını belgelendirmek ve FORM-40, 41, 42, 43 ile birlikte göndermek zorundadırlar.</a:t>
            </a:r>
          </a:p>
        </p:txBody>
      </p:sp>
      <p:sp>
        <p:nvSpPr>
          <p:cNvPr id="74" name="Sağ Ok 73"/>
          <p:cNvSpPr/>
          <p:nvPr/>
        </p:nvSpPr>
        <p:spPr>
          <a:xfrm>
            <a:off x="8132280" y="1716004"/>
            <a:ext cx="1074149" cy="2921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BD9033AA-4FBE-CB4D-6F64-457C7288CCF3}"/>
              </a:ext>
            </a:extLst>
          </p:cNvPr>
          <p:cNvSpPr txBox="1"/>
          <p:nvPr/>
        </p:nvSpPr>
        <p:spPr>
          <a:xfrm>
            <a:off x="250548" y="5983284"/>
            <a:ext cx="1281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Bahnschrift SemiBold SemiConden" panose="020B0502040204020203" pitchFamily="34" charset="0"/>
              </a:rPr>
              <a:t>ENSTİTÜ TEZ TESCİLİ</a:t>
            </a:r>
          </a:p>
        </p:txBody>
      </p:sp>
    </p:spTree>
    <p:extLst>
      <p:ext uri="{BB962C8B-B14F-4D97-AF65-F5344CB8AC3E}">
        <p14:creationId xmlns:p14="http://schemas.microsoft.com/office/powerpoint/2010/main" val="1949418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8342" y="0"/>
            <a:ext cx="3306751" cy="1157106"/>
          </a:xfrm>
          <a:prstGeom prst="rect">
            <a:avLst/>
          </a:prstGeom>
        </p:spPr>
      </p:pic>
      <p:sp>
        <p:nvSpPr>
          <p:cNvPr id="8" name="Metin kutusu 7"/>
          <p:cNvSpPr txBox="1"/>
          <p:nvPr/>
        </p:nvSpPr>
        <p:spPr>
          <a:xfrm>
            <a:off x="2140526" y="226215"/>
            <a:ext cx="65595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</a:rPr>
              <a:t>Doktora Tez Konusu Önerisi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659" y="0"/>
            <a:ext cx="1325148" cy="1245739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245659" y="1245739"/>
            <a:ext cx="115747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tr-TR" sz="3200" dirty="0">
                <a:latin typeface="Bahnschrift SemiBold SemiConden" panose="020B0502040204020203" pitchFamily="34" charset="0"/>
              </a:rPr>
              <a:t>Doktora Tez konusu </a:t>
            </a:r>
            <a:r>
              <a:rPr lang="tr-TR" sz="3200" u="sng" dirty="0">
                <a:latin typeface="Bahnschrift SemiBold SemiConden" panose="020B0502040204020203" pitchFamily="34" charset="0"/>
              </a:rPr>
              <a:t>önerisi Enstitüye gönderilmeden önce </a:t>
            </a:r>
            <a:r>
              <a:rPr lang="tr-TR" sz="3200" dirty="0">
                <a:latin typeface="Bahnschrift SemiBold SemiConden" panose="020B0502040204020203" pitchFamily="34" charset="0"/>
              </a:rPr>
              <a:t>aşağıdaki sürecin işlemesi gerekir.</a:t>
            </a:r>
          </a:p>
        </p:txBody>
      </p:sp>
      <p:cxnSp>
        <p:nvCxnSpPr>
          <p:cNvPr id="5" name="Düz Bağlayıcı 4"/>
          <p:cNvCxnSpPr/>
          <p:nvPr/>
        </p:nvCxnSpPr>
        <p:spPr>
          <a:xfrm flipV="1">
            <a:off x="472963" y="4618502"/>
            <a:ext cx="10787898" cy="81886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Yukarı Ok 8"/>
          <p:cNvSpPr/>
          <p:nvPr/>
        </p:nvSpPr>
        <p:spPr>
          <a:xfrm>
            <a:off x="732705" y="3913689"/>
            <a:ext cx="384514" cy="723331"/>
          </a:xfrm>
          <a:prstGeom prst="upArrow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200" y="2322957"/>
            <a:ext cx="1433015" cy="1595331"/>
          </a:xfrm>
          <a:prstGeom prst="rect">
            <a:avLst/>
          </a:prstGeom>
        </p:spPr>
      </p:pic>
      <p:sp>
        <p:nvSpPr>
          <p:cNvPr id="13" name="Metin kutusu 12"/>
          <p:cNvSpPr txBox="1"/>
          <p:nvPr/>
        </p:nvSpPr>
        <p:spPr>
          <a:xfrm>
            <a:off x="245659" y="5282799"/>
            <a:ext cx="18948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latin typeface="Bahnschrift SemiBold SemiConden" panose="020B0502040204020203" pitchFamily="34" charset="0"/>
              </a:rPr>
              <a:t>Doktora Yeterlik Sınavına girilir ve başarılı olunur.</a:t>
            </a:r>
          </a:p>
        </p:txBody>
      </p:sp>
      <p:pic>
        <p:nvPicPr>
          <p:cNvPr id="15" name="Resim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67145" y="3953330"/>
            <a:ext cx="918896" cy="665171"/>
          </a:xfrm>
          <a:prstGeom prst="rect">
            <a:avLst/>
          </a:prstGeom>
        </p:spPr>
      </p:pic>
      <p:sp>
        <p:nvSpPr>
          <p:cNvPr id="20" name="Yukarı Ok 19"/>
          <p:cNvSpPr/>
          <p:nvPr/>
        </p:nvSpPr>
        <p:spPr>
          <a:xfrm>
            <a:off x="3730250" y="3895171"/>
            <a:ext cx="384514" cy="723331"/>
          </a:xfrm>
          <a:prstGeom prst="upArrow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7" name="Resim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71588" y="2538263"/>
            <a:ext cx="1819616" cy="1336441"/>
          </a:xfrm>
          <a:prstGeom prst="rect">
            <a:avLst/>
          </a:prstGeom>
        </p:spPr>
      </p:pic>
      <p:sp>
        <p:nvSpPr>
          <p:cNvPr id="22" name="Metin kutusu 21"/>
          <p:cNvSpPr txBox="1"/>
          <p:nvPr/>
        </p:nvSpPr>
        <p:spPr>
          <a:xfrm>
            <a:off x="2377190" y="5318715"/>
            <a:ext cx="33824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latin typeface="Bahnschrift SemiBold SemiConden" panose="020B0502040204020203" pitchFamily="34" charset="0"/>
              </a:rPr>
              <a:t>Tez İzleme Komitesi 1-ay içerisinde belirlenir ve Enstitüye </a:t>
            </a:r>
            <a:r>
              <a:rPr lang="tr-TR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</a:rPr>
              <a:t>Anabilim dalı kurul kararı ile </a:t>
            </a:r>
            <a:r>
              <a:rPr lang="tr-TR" sz="2000" dirty="0">
                <a:latin typeface="Bahnschrift SemiBold SemiConden" panose="020B0502040204020203" pitchFamily="34" charset="0"/>
              </a:rPr>
              <a:t>gönderilir.</a:t>
            </a:r>
          </a:p>
        </p:txBody>
      </p:sp>
      <p:pic>
        <p:nvPicPr>
          <p:cNvPr id="24" name="Resim 2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2705" y="4738540"/>
            <a:ext cx="344502" cy="560817"/>
          </a:xfrm>
          <a:prstGeom prst="rect">
            <a:avLst/>
          </a:prstGeom>
        </p:spPr>
      </p:pic>
      <p:pic>
        <p:nvPicPr>
          <p:cNvPr id="26" name="Resim 2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71379" y="4742787"/>
            <a:ext cx="302255" cy="566250"/>
          </a:xfrm>
          <a:prstGeom prst="rect">
            <a:avLst/>
          </a:prstGeom>
        </p:spPr>
      </p:pic>
      <p:pic>
        <p:nvPicPr>
          <p:cNvPr id="28" name="Resim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87926" y="4016772"/>
            <a:ext cx="771047" cy="558146"/>
          </a:xfrm>
          <a:prstGeom prst="rect">
            <a:avLst/>
          </a:prstGeom>
        </p:spPr>
      </p:pic>
      <p:pic>
        <p:nvPicPr>
          <p:cNvPr id="30" name="Resim 2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23440" y="4711710"/>
            <a:ext cx="347432" cy="520211"/>
          </a:xfrm>
          <a:prstGeom prst="rect">
            <a:avLst/>
          </a:prstGeom>
        </p:spPr>
      </p:pic>
      <p:pic>
        <p:nvPicPr>
          <p:cNvPr id="32" name="Resim 3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93843" y="4711701"/>
            <a:ext cx="384327" cy="502623"/>
          </a:xfrm>
          <a:prstGeom prst="rect">
            <a:avLst/>
          </a:prstGeom>
        </p:spPr>
      </p:pic>
      <p:pic>
        <p:nvPicPr>
          <p:cNvPr id="35" name="Resim 3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170109" y="4703350"/>
            <a:ext cx="309450" cy="493989"/>
          </a:xfrm>
          <a:prstGeom prst="rect">
            <a:avLst/>
          </a:prstGeom>
        </p:spPr>
      </p:pic>
      <p:sp>
        <p:nvSpPr>
          <p:cNvPr id="36" name="Yukarı Ok 35"/>
          <p:cNvSpPr/>
          <p:nvPr/>
        </p:nvSpPr>
        <p:spPr>
          <a:xfrm>
            <a:off x="10010216" y="3895171"/>
            <a:ext cx="384514" cy="723331"/>
          </a:xfrm>
          <a:prstGeom prst="upArrow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38" name="Resim 3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608065" y="4726883"/>
            <a:ext cx="332576" cy="472257"/>
          </a:xfrm>
          <a:prstGeom prst="rect">
            <a:avLst/>
          </a:prstGeom>
        </p:spPr>
      </p:pic>
      <p:pic>
        <p:nvPicPr>
          <p:cNvPr id="40" name="Resim 3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750035" y="4756969"/>
            <a:ext cx="904875" cy="1333500"/>
          </a:xfrm>
          <a:prstGeom prst="rect">
            <a:avLst/>
          </a:prstGeom>
        </p:spPr>
      </p:pic>
      <p:sp>
        <p:nvSpPr>
          <p:cNvPr id="41" name="Metin kutusu 40"/>
          <p:cNvSpPr txBox="1"/>
          <p:nvPr/>
        </p:nvSpPr>
        <p:spPr>
          <a:xfrm>
            <a:off x="11289621" y="4418447"/>
            <a:ext cx="9664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latin typeface="Bahnschrift SemiBold SemiConden" panose="020B0502040204020203" pitchFamily="34" charset="0"/>
              </a:rPr>
              <a:t>AYLAR</a:t>
            </a:r>
          </a:p>
        </p:txBody>
      </p:sp>
      <p:sp>
        <p:nvSpPr>
          <p:cNvPr id="42" name="Dikdörtgen 41"/>
          <p:cNvSpPr/>
          <p:nvPr/>
        </p:nvSpPr>
        <p:spPr>
          <a:xfrm>
            <a:off x="8718342" y="1843379"/>
            <a:ext cx="300483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</a:rPr>
              <a:t>En geç altı ay içinde</a:t>
            </a:r>
            <a:r>
              <a:rPr lang="tr-TR" dirty="0">
                <a:latin typeface="Bahnschrift SemiBold SemiConden" panose="020B0502040204020203" pitchFamily="34" charset="0"/>
              </a:rPr>
              <a:t>, yapacağı araştırmanın amacını, yöntemini ve çalışma planını kapsayan tez önerisini tez izleme komitesi önünde sözlü olarak savunur ve Enstitüye </a:t>
            </a:r>
            <a:r>
              <a:rPr lang="tr-TR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</a:rPr>
              <a:t>üst yazıyla</a:t>
            </a:r>
            <a:r>
              <a:rPr lang="tr-TR" dirty="0">
                <a:latin typeface="Bahnschrift SemiBold SemiConden" panose="020B0502040204020203" pitchFamily="34" charset="0"/>
              </a:rPr>
              <a:t> gönderir.</a:t>
            </a:r>
          </a:p>
        </p:txBody>
      </p:sp>
      <p:sp>
        <p:nvSpPr>
          <p:cNvPr id="43" name="Dikdörtgen 42"/>
          <p:cNvSpPr/>
          <p:nvPr/>
        </p:nvSpPr>
        <p:spPr>
          <a:xfrm>
            <a:off x="8700054" y="1857320"/>
            <a:ext cx="3004835" cy="198892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4" name="Dikdörtgen 43"/>
          <p:cNvSpPr/>
          <p:nvPr/>
        </p:nvSpPr>
        <p:spPr>
          <a:xfrm>
            <a:off x="2388079" y="5309095"/>
            <a:ext cx="3095651" cy="136004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5" name="Dikdörtgen 44"/>
          <p:cNvSpPr/>
          <p:nvPr/>
        </p:nvSpPr>
        <p:spPr>
          <a:xfrm>
            <a:off x="157200" y="5337234"/>
            <a:ext cx="1862670" cy="126900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47" name="Resim 46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570808" y="6136276"/>
            <a:ext cx="673943" cy="663534"/>
          </a:xfrm>
          <a:prstGeom prst="rect">
            <a:avLst/>
          </a:prstGeom>
        </p:spPr>
      </p:pic>
      <p:pic>
        <p:nvPicPr>
          <p:cNvPr id="50" name="Resim 4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74737" y="3958248"/>
            <a:ext cx="872790" cy="631796"/>
          </a:xfrm>
          <a:prstGeom prst="rect">
            <a:avLst/>
          </a:prstGeom>
        </p:spPr>
      </p:pic>
      <p:pic>
        <p:nvPicPr>
          <p:cNvPr id="51" name="Resim 5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63330" y="3931288"/>
            <a:ext cx="797531" cy="577317"/>
          </a:xfrm>
          <a:prstGeom prst="rect">
            <a:avLst/>
          </a:prstGeom>
        </p:spPr>
      </p:pic>
      <p:pic>
        <p:nvPicPr>
          <p:cNvPr id="52" name="Resim 5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366331" y="6267458"/>
            <a:ext cx="640904" cy="631006"/>
          </a:xfrm>
          <a:prstGeom prst="rect">
            <a:avLst/>
          </a:prstGeom>
        </p:spPr>
      </p:pic>
      <p:pic>
        <p:nvPicPr>
          <p:cNvPr id="53" name="Resim 5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1398224" y="3575236"/>
            <a:ext cx="649906" cy="639869"/>
          </a:xfrm>
          <a:prstGeom prst="rect">
            <a:avLst/>
          </a:prstGeom>
        </p:spPr>
      </p:pic>
      <p:pic>
        <p:nvPicPr>
          <p:cNvPr id="54" name="Resim 5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884318" y="1783319"/>
            <a:ext cx="491319" cy="783541"/>
          </a:xfrm>
          <a:prstGeom prst="rect">
            <a:avLst/>
          </a:prstGeom>
        </p:spPr>
      </p:pic>
      <p:sp>
        <p:nvSpPr>
          <p:cNvPr id="55" name="Metin kutusu 54"/>
          <p:cNvSpPr txBox="1"/>
          <p:nvPr/>
        </p:nvSpPr>
        <p:spPr>
          <a:xfrm>
            <a:off x="7599298" y="2566860"/>
            <a:ext cx="1109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Bahnschrift SemiBold SemiConden" panose="020B0502040204020203" pitchFamily="34" charset="0"/>
              </a:rPr>
              <a:t>FORM-31</a:t>
            </a:r>
          </a:p>
          <a:p>
            <a:r>
              <a:rPr lang="tr-TR" dirty="0">
                <a:latin typeface="Bahnschrift SemiBold SemiConden" panose="020B0502040204020203" pitchFamily="34" charset="0"/>
              </a:rPr>
              <a:t>FORM-32</a:t>
            </a:r>
          </a:p>
          <a:p>
            <a:r>
              <a:rPr lang="tr-TR" dirty="0">
                <a:latin typeface="Bahnschrift SemiBold SemiConden" panose="020B0502040204020203" pitchFamily="34" charset="0"/>
              </a:rPr>
              <a:t>FORM-33</a:t>
            </a:r>
          </a:p>
          <a:p>
            <a:r>
              <a:rPr lang="tr-TR" dirty="0">
                <a:latin typeface="Bahnschrift SemiBold SemiConden" panose="020B0502040204020203" pitchFamily="34" charset="0"/>
              </a:rPr>
              <a:t>FORM-34</a:t>
            </a:r>
          </a:p>
        </p:txBody>
      </p:sp>
      <p:sp>
        <p:nvSpPr>
          <p:cNvPr id="56" name="Slayt Numarası Yer Tutucusu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2EF40-988A-42B8-9C30-8DA17F131293}" type="slidenum">
              <a:rPr lang="tr-TR" smtClean="0"/>
              <a:t>11</a:t>
            </a:fld>
            <a:endParaRPr lang="tr-TR"/>
          </a:p>
        </p:txBody>
      </p:sp>
      <p:sp>
        <p:nvSpPr>
          <p:cNvPr id="37" name="Yukarı Ok 36"/>
          <p:cNvSpPr/>
          <p:nvPr/>
        </p:nvSpPr>
        <p:spPr>
          <a:xfrm>
            <a:off x="6602023" y="3895171"/>
            <a:ext cx="384514" cy="723331"/>
          </a:xfrm>
          <a:prstGeom prst="upArrow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990629" y="2470242"/>
            <a:ext cx="1466159" cy="1408436"/>
          </a:xfrm>
          <a:prstGeom prst="rect">
            <a:avLst/>
          </a:prstGeom>
        </p:spPr>
      </p:pic>
      <p:sp>
        <p:nvSpPr>
          <p:cNvPr id="39" name="Metin kutusu 38"/>
          <p:cNvSpPr txBox="1"/>
          <p:nvPr/>
        </p:nvSpPr>
        <p:spPr>
          <a:xfrm>
            <a:off x="5948670" y="5282798"/>
            <a:ext cx="28983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latin typeface="Bahnschrift SemiBold SemiConden" panose="020B0502040204020203" pitchFamily="34" charset="0"/>
              </a:rPr>
              <a:t>Öğrenci Tez İzleme Komitesine doktora tez konusu önerisini </a:t>
            </a:r>
            <a:r>
              <a:rPr lang="tr-TR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</a:rPr>
              <a:t>online</a:t>
            </a:r>
            <a:r>
              <a:rPr lang="tr-TR" sz="2000" dirty="0">
                <a:latin typeface="Bahnschrift SemiBold SemiConden" panose="020B0502040204020203" pitchFamily="34" charset="0"/>
              </a:rPr>
              <a:t> anlatır ve </a:t>
            </a:r>
            <a:r>
              <a:rPr lang="tr-TR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</a:rPr>
              <a:t>savunur</a:t>
            </a:r>
            <a:r>
              <a:rPr lang="tr-TR" sz="2000" dirty="0">
                <a:latin typeface="Bahnschrift SemiBold SemiConden" panose="020B0502040204020203" pitchFamily="34" charset="0"/>
              </a:rPr>
              <a:t>.</a:t>
            </a:r>
          </a:p>
        </p:txBody>
      </p:sp>
      <p:sp>
        <p:nvSpPr>
          <p:cNvPr id="46" name="Dikdörtgen 45"/>
          <p:cNvSpPr/>
          <p:nvPr/>
        </p:nvSpPr>
        <p:spPr>
          <a:xfrm>
            <a:off x="5966869" y="5270326"/>
            <a:ext cx="2548823" cy="128935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48" name="Resim 4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141530" y="6226994"/>
            <a:ext cx="640904" cy="631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297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86136" y="523875"/>
            <a:ext cx="11389489" cy="56530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dirty="0" smtClean="0">
                <a:solidFill>
                  <a:srgbClr val="C00000"/>
                </a:solidFill>
              </a:rPr>
              <a:t>YÖNETMELİK VE YÖNERGELERİMİZ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b="1" dirty="0" smtClean="0">
                <a:solidFill>
                  <a:srgbClr val="C00000"/>
                </a:solidFill>
              </a:rPr>
              <a:t>Fırat Üniversitesi Lisansüstü Eğitim-Öğretim ve Sınav Yönetmeliği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b="1" dirty="0" smtClean="0">
                <a:solidFill>
                  <a:srgbClr val="C00000"/>
                </a:solidFill>
              </a:rPr>
              <a:t>Fırat Üniversitesi Lisansüstü Eğitim-Öğretim ve Sınav Yönetmeliği’ne Ait Senato Esasları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b="1" dirty="0" smtClean="0">
                <a:solidFill>
                  <a:srgbClr val="C00000"/>
                </a:solidFill>
              </a:rPr>
              <a:t>Fırat Üniversitesi Lisansüstü Programlarda Akademik Danışmanlık Yönergesi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Fırat Üniversitesi </a:t>
            </a:r>
            <a:r>
              <a:rPr lang="tr-TR" dirty="0" err="1" smtClean="0"/>
              <a:t>Disiplinlerarası</a:t>
            </a:r>
            <a:r>
              <a:rPr lang="tr-TR" dirty="0" smtClean="0"/>
              <a:t> Lisansüstü Programlar Yönergesi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Fırat Üniversitesi Lisansüstü Programlara Uluslararası Öğrenci Kabul Yönergesi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Fırat Üniversitesi Lisansüstü Uzmanlık Alan Dersi Yönergesi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Fırat Üniversitesi En Başarılı Lisansüstü Tez Ödülü Yönergesi</a:t>
            </a:r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6579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chemeClr val="accent1"/>
                </a:solidFill>
              </a:rPr>
              <a:t>YENİ YÖK LİSANSÜSTÜ İLKELERİ  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solidFill>
                  <a:schemeClr val="accent1"/>
                </a:solidFill>
              </a:rPr>
              <a:t>Yeni ABD açılması ve mevcut ABD işleyişlerine belirleyen temel ilkeler.</a:t>
            </a:r>
          </a:p>
          <a:p>
            <a:r>
              <a:rPr lang="tr-TR" sz="3200" b="1" dirty="0" smtClean="0">
                <a:solidFill>
                  <a:schemeClr val="accent1"/>
                </a:solidFill>
              </a:rPr>
              <a:t>Henüz tam olarak uygulanması yapılmamakla beraber yakın zamanda bu ilkeler zorun hale gelecektir.</a:t>
            </a:r>
          </a:p>
          <a:p>
            <a:r>
              <a:rPr lang="tr-TR" sz="3200" b="1" dirty="0" smtClean="0">
                <a:solidFill>
                  <a:schemeClr val="accent1"/>
                </a:solidFill>
              </a:rPr>
              <a:t>ABD’ler yeni program açma istekleri  veya mevcut durumları yeni ilkeler doğrultusunda gerekli tedbirleri almaları gerekmektedir</a:t>
            </a:r>
            <a:r>
              <a:rPr lang="tr-TR" sz="3200" dirty="0" smtClean="0">
                <a:solidFill>
                  <a:schemeClr val="accent1"/>
                </a:solidFill>
              </a:rPr>
              <a:t>.  </a:t>
            </a:r>
            <a:endParaRPr lang="tr-TR" sz="3200" dirty="0">
              <a:solidFill>
                <a:schemeClr val="accent1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3865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5457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000" b="1" dirty="0"/>
              <a:t>LİSANSÜSTÜ EĞİTİM-ÖĞRETİM PROGRAMI AÇILMASI VE </a:t>
            </a:r>
            <a:r>
              <a:rPr lang="tr-TR" sz="2000" b="1" dirty="0" smtClean="0"/>
              <a:t>YÜRÜTÜLMESİNE DAİR </a:t>
            </a:r>
            <a:r>
              <a:rPr lang="tr-TR" sz="2000" b="1" dirty="0"/>
              <a:t>İLKELER</a:t>
            </a:r>
            <a:r>
              <a:rPr lang="tr-TR" sz="2000" dirty="0"/>
              <a:t> </a:t>
            </a:r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2000" dirty="0" smtClean="0"/>
              <a:t>13.03.2024 Tarihli YÖK Yazısı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60582"/>
            <a:ext cx="10515600" cy="509847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dirty="0"/>
              <a:t>2. Öğretim üyeleri, programın açılacağı üniversite kadrosunda görev yapmakta olup </a:t>
            </a:r>
            <a:r>
              <a:rPr lang="tr-TR" dirty="0">
                <a:solidFill>
                  <a:srgbClr val="FF0000"/>
                </a:solidFill>
              </a:rPr>
              <a:t>doktorası veya doçentliği programın açılacağı </a:t>
            </a:r>
            <a:r>
              <a:rPr lang="tr-TR" b="1" dirty="0">
                <a:solidFill>
                  <a:srgbClr val="FF0000"/>
                </a:solidFill>
              </a:rPr>
              <a:t>alanda</a:t>
            </a:r>
            <a:r>
              <a:rPr lang="tr-TR" dirty="0"/>
              <a:t>, söz konusu program </a:t>
            </a:r>
            <a:r>
              <a:rPr lang="tr-TR" dirty="0">
                <a:solidFill>
                  <a:srgbClr val="FF0000"/>
                </a:solidFill>
              </a:rPr>
              <a:t>disiplinler arası ise doktora veya doçentliği Yükseköğretim Yürütme Kurulunun belirlediği doğrudan </a:t>
            </a:r>
            <a:r>
              <a:rPr lang="tr-TR" b="1" dirty="0" smtClean="0">
                <a:solidFill>
                  <a:srgbClr val="FF0000"/>
                </a:solidFill>
              </a:rPr>
              <a:t>ilişkili alanlarda </a:t>
            </a:r>
            <a:r>
              <a:rPr lang="tr-TR" dirty="0"/>
              <a:t>olmalıdır.</a:t>
            </a:r>
          </a:p>
          <a:p>
            <a:pPr marL="0" indent="0" algn="just">
              <a:buNone/>
            </a:pPr>
            <a:r>
              <a:rPr lang="tr-TR" dirty="0" smtClean="0"/>
              <a:t>5. </a:t>
            </a:r>
            <a:r>
              <a:rPr lang="tr-TR" dirty="0" smtClean="0">
                <a:solidFill>
                  <a:srgbClr val="FF0000"/>
                </a:solidFill>
              </a:rPr>
              <a:t>Yüksek </a:t>
            </a:r>
            <a:r>
              <a:rPr lang="tr-TR" dirty="0">
                <a:solidFill>
                  <a:srgbClr val="FF0000"/>
                </a:solidFill>
              </a:rPr>
              <a:t>lisans programı </a:t>
            </a:r>
            <a:r>
              <a:rPr lang="tr-TR" dirty="0"/>
              <a:t>açılabilmesi için </a:t>
            </a:r>
            <a:r>
              <a:rPr lang="tr-TR" b="1" dirty="0">
                <a:solidFill>
                  <a:srgbClr val="FF0000"/>
                </a:solidFill>
              </a:rPr>
              <a:t>en az iki yarıyıl lisans </a:t>
            </a:r>
            <a:r>
              <a:rPr lang="tr-TR" dirty="0">
                <a:solidFill>
                  <a:srgbClr val="FF0000"/>
                </a:solidFill>
              </a:rPr>
              <a:t>programında ders </a:t>
            </a:r>
            <a:r>
              <a:rPr lang="tr-TR" dirty="0" smtClean="0">
                <a:solidFill>
                  <a:srgbClr val="FF0000"/>
                </a:solidFill>
              </a:rPr>
              <a:t>vermiş olması</a:t>
            </a:r>
            <a:r>
              <a:rPr lang="tr-TR" dirty="0"/>
              <a:t>, </a:t>
            </a:r>
            <a:r>
              <a:rPr lang="tr-TR" dirty="0">
                <a:solidFill>
                  <a:srgbClr val="FF0000"/>
                </a:solidFill>
              </a:rPr>
              <a:t>doktora programı açılabilmesi için ise söz konusu öğretim üyelerinin </a:t>
            </a:r>
            <a:r>
              <a:rPr lang="tr-TR" b="1" dirty="0">
                <a:solidFill>
                  <a:srgbClr val="FF0000"/>
                </a:solidFill>
              </a:rPr>
              <a:t>en az </a:t>
            </a:r>
            <a:r>
              <a:rPr lang="tr-TR" b="1" dirty="0" err="1" smtClean="0">
                <a:solidFill>
                  <a:srgbClr val="FF0000"/>
                </a:solidFill>
              </a:rPr>
              <a:t>dörtyarıyıl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>
                <a:solidFill>
                  <a:srgbClr val="FF0000"/>
                </a:solidFill>
              </a:rPr>
              <a:t>lisans</a:t>
            </a:r>
            <a:r>
              <a:rPr lang="tr-TR" dirty="0">
                <a:solidFill>
                  <a:srgbClr val="FF0000"/>
                </a:solidFill>
              </a:rPr>
              <a:t> ya da </a:t>
            </a:r>
            <a:r>
              <a:rPr lang="tr-TR" b="1" dirty="0">
                <a:solidFill>
                  <a:srgbClr val="FF0000"/>
                </a:solidFill>
              </a:rPr>
              <a:t>iki yarıyıl tezli yüksek lisan</a:t>
            </a:r>
            <a:r>
              <a:rPr lang="tr-TR" dirty="0">
                <a:solidFill>
                  <a:srgbClr val="FF0000"/>
                </a:solidFill>
              </a:rPr>
              <a:t>s programında ders vermiş olması</a:t>
            </a:r>
            <a:r>
              <a:rPr lang="tr-TR" dirty="0"/>
              <a:t> gerekir</a:t>
            </a:r>
            <a:r>
              <a:rPr lang="tr-TR" dirty="0" smtClean="0"/>
              <a:t>. </a:t>
            </a:r>
          </a:p>
          <a:p>
            <a:pPr algn="just"/>
            <a:endParaRPr lang="tr-TR" dirty="0"/>
          </a:p>
          <a:p>
            <a:pPr algn="just"/>
            <a:r>
              <a:rPr lang="tr-TR" b="1" dirty="0"/>
              <a:t>Yüksek Lisans Programı:</a:t>
            </a:r>
          </a:p>
          <a:p>
            <a:pPr marL="0" indent="0" algn="just">
              <a:buNone/>
            </a:pPr>
            <a:r>
              <a:rPr lang="tr-TR" b="1" dirty="0"/>
              <a:t/>
            </a:r>
            <a:br>
              <a:rPr lang="tr-TR" b="1" dirty="0"/>
            </a:br>
            <a:r>
              <a:rPr lang="tr-TR" dirty="0"/>
              <a:t>1. Başvuru yapılan </a:t>
            </a:r>
            <a:r>
              <a:rPr lang="tr-TR" dirty="0">
                <a:solidFill>
                  <a:srgbClr val="FF0000"/>
                </a:solidFill>
              </a:rPr>
              <a:t>yüksek lisans programında görev alacak öğretim üyeleri başına </a:t>
            </a:r>
            <a:r>
              <a:rPr lang="tr-TR" dirty="0" smtClean="0">
                <a:solidFill>
                  <a:srgbClr val="FF0000"/>
                </a:solidFill>
              </a:rPr>
              <a:t>düşen yayın/eser </a:t>
            </a:r>
            <a:r>
              <a:rPr lang="tr-TR" dirty="0">
                <a:solidFill>
                  <a:srgbClr val="FF0000"/>
                </a:solidFill>
              </a:rPr>
              <a:t>sayısı ortalaması</a:t>
            </a:r>
            <a:r>
              <a:rPr lang="tr-TR" dirty="0"/>
              <a:t>, müracaat edilen yıldan önceki takvim yılı dikkate </a:t>
            </a:r>
            <a:r>
              <a:rPr lang="tr-TR" dirty="0">
                <a:solidFill>
                  <a:srgbClr val="FF0000"/>
                </a:solidFill>
              </a:rPr>
              <a:t>alınarak </a:t>
            </a:r>
            <a:r>
              <a:rPr lang="tr-TR" dirty="0" smtClean="0">
                <a:solidFill>
                  <a:srgbClr val="FF0000"/>
                </a:solidFill>
              </a:rPr>
              <a:t>en az </a:t>
            </a:r>
            <a:r>
              <a:rPr lang="tr-TR" dirty="0">
                <a:solidFill>
                  <a:srgbClr val="FF0000"/>
                </a:solidFill>
              </a:rPr>
              <a:t>1 olmalıdır.</a:t>
            </a:r>
          </a:p>
          <a:p>
            <a:pPr marL="0" indent="0" algn="just">
              <a:buNone/>
            </a:pP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60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60583"/>
            <a:ext cx="10515600" cy="521638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b="1" dirty="0"/>
              <a:t>Doktora Programı</a:t>
            </a:r>
          </a:p>
          <a:p>
            <a:pPr marL="0" indent="0" algn="just">
              <a:buNone/>
            </a:pPr>
            <a:r>
              <a:rPr lang="tr-TR" b="1" dirty="0"/>
              <a:t/>
            </a:r>
            <a:br>
              <a:rPr lang="tr-TR" b="1" dirty="0"/>
            </a:br>
            <a:r>
              <a:rPr lang="tr-TR" dirty="0"/>
              <a:t>1. Doktora programına üniversitenin başvuru yapabilmesi için en az bir program akreditasyonunun olması gerekmektedir.</a:t>
            </a:r>
          </a:p>
          <a:p>
            <a:pPr marL="0" indent="0" algn="just">
              <a:buNone/>
            </a:pPr>
            <a:r>
              <a:rPr lang="tr-TR" dirty="0"/>
              <a:t>2. Başvuru yapılan </a:t>
            </a:r>
            <a:r>
              <a:rPr lang="tr-TR" dirty="0">
                <a:solidFill>
                  <a:srgbClr val="FF0000"/>
                </a:solidFill>
              </a:rPr>
              <a:t>doktora programında görev alacak öğretim üyeleri başına düşen yayın/eser sayısı ortalaması,</a:t>
            </a:r>
            <a:r>
              <a:rPr lang="tr-TR" dirty="0"/>
              <a:t> müracaat edilen yıldan önceki takvim yılı dikkate alınarak </a:t>
            </a:r>
            <a:r>
              <a:rPr lang="tr-TR" dirty="0">
                <a:solidFill>
                  <a:srgbClr val="FF0000"/>
                </a:solidFill>
              </a:rPr>
              <a:t>en az 1 olmalıdır</a:t>
            </a:r>
            <a:r>
              <a:rPr lang="tr-TR" dirty="0" smtClean="0">
                <a:solidFill>
                  <a:srgbClr val="FF0000"/>
                </a:solidFill>
              </a:rPr>
              <a:t>.</a:t>
            </a: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r>
              <a:rPr lang="tr-TR" dirty="0" smtClean="0"/>
              <a:t>Yüksek </a:t>
            </a:r>
            <a:r>
              <a:rPr lang="tr-TR" dirty="0"/>
              <a:t>lisans ve doktora programlarında görev alacak öğretim üyelerinin yayınları/ </a:t>
            </a:r>
            <a:r>
              <a:rPr lang="tr-TR" dirty="0" smtClean="0"/>
              <a:t>eserleri konusunda</a:t>
            </a:r>
            <a:r>
              <a:rPr lang="tr-TR" dirty="0"/>
              <a:t>:</a:t>
            </a:r>
            <a:br>
              <a:rPr lang="tr-TR" dirty="0"/>
            </a:br>
            <a:r>
              <a:rPr lang="tr-TR" dirty="0"/>
              <a:t>a) </a:t>
            </a:r>
            <a:r>
              <a:rPr lang="tr-TR" b="1" dirty="0"/>
              <a:t>Fen Bilimleri ve Matematik, Mühendislik, Sağlık Bilimleri, Ziraat, Orman ve Su</a:t>
            </a:r>
            <a:br>
              <a:rPr lang="tr-TR" b="1" dirty="0"/>
            </a:br>
            <a:r>
              <a:rPr lang="tr-TR" b="1" dirty="0"/>
              <a:t>Ürünleri alanları için: </a:t>
            </a:r>
            <a:r>
              <a:rPr lang="tr-TR" dirty="0">
                <a:solidFill>
                  <a:srgbClr val="FF0000"/>
                </a:solidFill>
              </a:rPr>
              <a:t>Web of </a:t>
            </a:r>
            <a:r>
              <a:rPr lang="tr-TR" dirty="0" err="1">
                <a:solidFill>
                  <a:srgbClr val="FF0000"/>
                </a:solidFill>
              </a:rPr>
              <a:t>Science</a:t>
            </a:r>
            <a:r>
              <a:rPr lang="tr-TR" dirty="0">
                <a:solidFill>
                  <a:srgbClr val="FF0000"/>
                </a:solidFill>
              </a:rPr>
              <a:t> (</a:t>
            </a:r>
            <a:r>
              <a:rPr lang="tr-TR" b="1" dirty="0">
                <a:solidFill>
                  <a:srgbClr val="FF0000"/>
                </a:solidFill>
              </a:rPr>
              <a:t>SCIE</a:t>
            </a:r>
            <a:r>
              <a:rPr lang="tr-TR" dirty="0">
                <a:solidFill>
                  <a:srgbClr val="FF0000"/>
                </a:solidFill>
              </a:rPr>
              <a:t>, SSCI, AHCI) veya </a:t>
            </a:r>
            <a:r>
              <a:rPr lang="tr-TR" b="1" dirty="0" err="1">
                <a:solidFill>
                  <a:srgbClr val="FF0000"/>
                </a:solidFill>
              </a:rPr>
              <a:t>Scopus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</a:rPr>
              <a:t> kapsamındaki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</a:rPr>
              <a:t>dergilerde </a:t>
            </a:r>
            <a:r>
              <a:rPr lang="tr-TR" dirty="0">
                <a:solidFill>
                  <a:srgbClr val="FF0000"/>
                </a:solidFill>
              </a:rPr>
              <a:t>yayımlanmış makale veya tescil edilmiş patent</a:t>
            </a:r>
            <a:r>
              <a:rPr lang="tr-TR" dirty="0"/>
              <a:t>, 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15</a:t>
            </a:fld>
            <a:endParaRPr lang="tr-TR"/>
          </a:p>
        </p:txBody>
      </p:sp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5457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000" b="1" dirty="0"/>
              <a:t>LİSANSÜSTÜ EĞİTİM-ÖĞRETİM PROGRAMI AÇILMASI VE </a:t>
            </a:r>
            <a:r>
              <a:rPr lang="tr-TR" sz="2000" b="1" dirty="0" smtClean="0"/>
              <a:t>YÜRÜTÜLMESİNE DAİR </a:t>
            </a:r>
            <a:r>
              <a:rPr lang="tr-TR" sz="2000" b="1" dirty="0"/>
              <a:t>İLKELER</a:t>
            </a:r>
            <a:r>
              <a:rPr lang="tr-TR" sz="2000" dirty="0"/>
              <a:t> </a:t>
            </a:r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2000" dirty="0" smtClean="0"/>
              <a:t>13.03.2024 Tarihli YÖK Yazısı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733741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951345"/>
            <a:ext cx="10515600" cy="739343"/>
          </a:xfrm>
        </p:spPr>
        <p:txBody>
          <a:bodyPr>
            <a:noAutofit/>
          </a:bodyPr>
          <a:lstStyle/>
          <a:p>
            <a:pPr algn="ctr"/>
            <a:r>
              <a:rPr lang="tr-TR" sz="2000" b="1" dirty="0"/>
              <a:t>LİSANSÜSTÜ EĞİTİM-ÖĞRETİM PROGRAMI AÇILMASI VE YÜRÜTÜLMESİNE DAİR İLKELER</a:t>
            </a:r>
            <a:r>
              <a:rPr lang="tr-TR" sz="2000" dirty="0"/>
              <a:t> </a:t>
            </a:r>
            <a:br>
              <a:rPr lang="tr-TR" sz="2000" dirty="0"/>
            </a:br>
            <a:r>
              <a:rPr lang="tr-TR" sz="2000" dirty="0"/>
              <a:t>13.03.2024 Tarihli YÖK Yazısı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C. Program Yeterlilik </a:t>
            </a:r>
            <a:r>
              <a:rPr lang="tr-TR" b="1" dirty="0" smtClean="0"/>
              <a:t>Koşulu</a:t>
            </a:r>
          </a:p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/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>1. Lisansüstü programlarda </a:t>
            </a:r>
            <a:r>
              <a:rPr lang="tr-TR" b="1" dirty="0">
                <a:solidFill>
                  <a:srgbClr val="FF0000"/>
                </a:solidFill>
              </a:rPr>
              <a:t>görev alacak öğretim üyelerinin </a:t>
            </a:r>
            <a:r>
              <a:rPr lang="tr-TR" b="1" dirty="0" smtClean="0">
                <a:solidFill>
                  <a:srgbClr val="FF0000"/>
                </a:solidFill>
              </a:rPr>
              <a:t>de yukarıda </a:t>
            </a:r>
            <a:r>
              <a:rPr lang="tr-TR" b="1" dirty="0">
                <a:solidFill>
                  <a:srgbClr val="FF0000"/>
                </a:solidFill>
              </a:rPr>
              <a:t>yer alan yayın </a:t>
            </a:r>
            <a:r>
              <a:rPr lang="tr-TR" b="1" dirty="0" smtClean="0">
                <a:solidFill>
                  <a:srgbClr val="FF0000"/>
                </a:solidFill>
              </a:rPr>
              <a:t>şartını sağlaması </a:t>
            </a:r>
            <a:r>
              <a:rPr lang="tr-TR" b="1" dirty="0">
                <a:solidFill>
                  <a:srgbClr val="FF0000"/>
                </a:solidFill>
              </a:rPr>
              <a:t>gerekir</a:t>
            </a:r>
            <a:r>
              <a:rPr lang="tr-TR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>2. </a:t>
            </a:r>
            <a:r>
              <a:rPr lang="tr-TR" b="1" dirty="0">
                <a:solidFill>
                  <a:srgbClr val="FF0000"/>
                </a:solidFill>
              </a:rPr>
              <a:t>Asgari öğretim üyesi yeterliliklerinin her yıl Mayıs ayında,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b="1" dirty="0">
                <a:solidFill>
                  <a:srgbClr val="FF0000"/>
                </a:solidFill>
              </a:rPr>
              <a:t>öğretim üyelerinin </a:t>
            </a:r>
            <a:r>
              <a:rPr lang="tr-TR" b="1" dirty="0" smtClean="0">
                <a:solidFill>
                  <a:srgbClr val="FF0000"/>
                </a:solidFill>
              </a:rPr>
              <a:t>yayın yeterliliklerinin </a:t>
            </a:r>
            <a:r>
              <a:rPr lang="tr-TR" b="1" dirty="0">
                <a:solidFill>
                  <a:srgbClr val="FF0000"/>
                </a:solidFill>
              </a:rPr>
              <a:t>ise 3 yıl </a:t>
            </a:r>
            <a:r>
              <a:rPr lang="tr-TR" b="1" dirty="0" smtClean="0">
                <a:solidFill>
                  <a:srgbClr val="FF0000"/>
                </a:solidFill>
              </a:rPr>
              <a:t>sonunda gözden </a:t>
            </a:r>
            <a:r>
              <a:rPr lang="tr-TR" b="1" dirty="0">
                <a:solidFill>
                  <a:srgbClr val="FF0000"/>
                </a:solidFill>
              </a:rPr>
              <a:t>geçirilerek şartları sağlayamayan programlara yeni öğrenci alınmaz.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687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pPr/>
              <a:t>2</a:t>
            </a:fld>
            <a:endParaRPr lang="tr-TR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743776"/>
              </p:ext>
            </p:extLst>
          </p:nvPr>
        </p:nvGraphicFramePr>
        <p:xfrm>
          <a:off x="497710" y="219927"/>
          <a:ext cx="11590117" cy="6227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167">
                  <a:extLst>
                    <a:ext uri="{9D8B030D-6E8A-4147-A177-3AD203B41FA5}">
                      <a16:colId xmlns:a16="http://schemas.microsoft.com/office/drawing/2014/main" val="3059738615"/>
                    </a:ext>
                  </a:extLst>
                </a:gridCol>
                <a:gridCol w="4921892">
                  <a:extLst>
                    <a:ext uri="{9D8B030D-6E8A-4147-A177-3AD203B41FA5}">
                      <a16:colId xmlns:a16="http://schemas.microsoft.com/office/drawing/2014/main" val="3366618486"/>
                    </a:ext>
                  </a:extLst>
                </a:gridCol>
                <a:gridCol w="602026">
                  <a:extLst>
                    <a:ext uri="{9D8B030D-6E8A-4147-A177-3AD203B41FA5}">
                      <a16:colId xmlns:a16="http://schemas.microsoft.com/office/drawing/2014/main" val="4004954561"/>
                    </a:ext>
                  </a:extLst>
                </a:gridCol>
                <a:gridCol w="5193032">
                  <a:extLst>
                    <a:ext uri="{9D8B030D-6E8A-4147-A177-3AD203B41FA5}">
                      <a16:colId xmlns:a16="http://schemas.microsoft.com/office/drawing/2014/main" val="3884773574"/>
                    </a:ext>
                  </a:extLst>
                </a:gridCol>
              </a:tblGrid>
              <a:tr h="469562">
                <a:tc gridSpan="4"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FEN BİLİMLERİ ENSTİTÜSÜ</a:t>
                      </a: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</a:rPr>
                        <a:t> ANABİLİM DALLARI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950658"/>
                  </a:ext>
                </a:extLst>
              </a:tr>
              <a:tr h="304423"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ADLİ BİLİŞİM MÜHENDİSLİĞİ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KİMYA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5272677"/>
                  </a:ext>
                </a:extLst>
              </a:tr>
              <a:tr h="304423"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BİLGİSAYAR MÜHENDİSLİĞİ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21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KİMYA MÜHENDİSLİĞİ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0711768"/>
                  </a:ext>
                </a:extLst>
              </a:tr>
              <a:tr h="304423"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BİYOLOJİ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22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MAKİNA EĞİTİMİ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8283348"/>
                  </a:ext>
                </a:extLst>
              </a:tr>
              <a:tr h="304423"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BİYOMÜHENDİSLİK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23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MAKİNA MÜHENDİSLİĞİ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7822411"/>
                  </a:ext>
                </a:extLst>
              </a:tr>
              <a:tr h="304423"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1" u="none" strike="noStrike" dirty="0">
                          <a:solidFill>
                            <a:schemeClr val="accent2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BİYOTEKNOLOJİ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24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MAKİNA MÜHENDİSLİĞİ TEKNOLOJİLERİ PROGRAMI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9286161"/>
                  </a:ext>
                </a:extLst>
              </a:tr>
              <a:tr h="304423">
                <a:tc>
                  <a:txBody>
                    <a:bodyPr/>
                    <a:lstStyle/>
                    <a:p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ÇEVRE MÜHENDİSLİĞİ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MATEMATİK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4497763"/>
                  </a:ext>
                </a:extLst>
              </a:tr>
              <a:tr h="304423"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1" u="none" strike="noStrike" dirty="0">
                          <a:solidFill>
                            <a:schemeClr val="accent2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EKOBİLİŞİM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26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MEKATRONİK MÜHENDİSLİĞİ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1326875"/>
                  </a:ext>
                </a:extLst>
              </a:tr>
              <a:tr h="304423"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ELEKTRİK-ELEKTRONİK MÜHENDİSLİĞİ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27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METALURJİ EĞİTİMİ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3182646"/>
                  </a:ext>
                </a:extLst>
              </a:tr>
              <a:tr h="291520">
                <a:tc>
                  <a:txBody>
                    <a:bodyPr/>
                    <a:lstStyle/>
                    <a:p>
                      <a:r>
                        <a:rPr lang="tr-TR" dirty="0" smtClean="0"/>
                        <a:t>9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ELEKTRİK-ELEKTRONİK MÜHENDİSLİĞİ TEKNOLOJİLERİ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27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METALURJİ VE MALZEME MÜHENDİSLİĞİ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78269536"/>
                  </a:ext>
                </a:extLst>
              </a:tr>
              <a:tr h="291520">
                <a:tc>
                  <a:txBody>
                    <a:bodyPr/>
                    <a:lstStyle/>
                    <a:p>
                      <a:r>
                        <a:rPr lang="tr-TR" dirty="0" smtClean="0"/>
                        <a:t>10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ELEKTRONİK VE BİLGİSAYAR EĞİTİMİ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29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METALURJİ VE MALZEME MÜHENDİSLİĞİ TEKNOLOJİLERİ PROGRAMI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9809839"/>
                  </a:ext>
                </a:extLst>
              </a:tr>
              <a:tr h="304423">
                <a:tc>
                  <a:txBody>
                    <a:bodyPr/>
                    <a:lstStyle/>
                    <a:p>
                      <a:r>
                        <a:rPr lang="tr-TR" dirty="0" smtClean="0"/>
                        <a:t>11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ENERJİ SİSTEMLERİ MÜHENDİSLİĞİ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30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MİMARLIK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3835843"/>
                  </a:ext>
                </a:extLst>
              </a:tr>
              <a:tr h="304423">
                <a:tc>
                  <a:txBody>
                    <a:bodyPr/>
                    <a:lstStyle/>
                    <a:p>
                      <a:r>
                        <a:rPr lang="tr-TR" dirty="0" smtClean="0"/>
                        <a:t>12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FİZİK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31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OTOMOTİV MÜHENDİSLİĞİ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6556080"/>
                  </a:ext>
                </a:extLst>
              </a:tr>
              <a:tr h="304423">
                <a:tc>
                  <a:txBody>
                    <a:bodyPr/>
                    <a:lstStyle/>
                    <a:p>
                      <a:r>
                        <a:rPr lang="tr-TR" dirty="0" smtClean="0"/>
                        <a:t>13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1" u="none" strike="noStrike" dirty="0">
                          <a:solidFill>
                            <a:schemeClr val="accent2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HAVACILIK BİLİMİ VE TEKNOLOJİLERİ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32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1" u="none" strike="noStrike" dirty="0">
                          <a:solidFill>
                            <a:schemeClr val="accent2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SAVUNMA TEKNOLOJİSİ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8597299"/>
                  </a:ext>
                </a:extLst>
              </a:tr>
              <a:tr h="304423">
                <a:tc>
                  <a:txBody>
                    <a:bodyPr/>
                    <a:lstStyle/>
                    <a:p>
                      <a:r>
                        <a:rPr lang="tr-TR" dirty="0" smtClean="0"/>
                        <a:t>14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İNŞAAT MÜHENDİSLİĞİ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32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SU ÜRÜNLERİ AVLAMA VE İŞLEME TEKNOLOJİSİ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610114"/>
                  </a:ext>
                </a:extLst>
              </a:tr>
              <a:tr h="304423">
                <a:tc>
                  <a:txBody>
                    <a:bodyPr/>
                    <a:lstStyle/>
                    <a:p>
                      <a:r>
                        <a:rPr lang="tr-TR" dirty="0" smtClean="0"/>
                        <a:t>15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İNŞAAT MÜHENDİSLİĞİ TEKNOLOJİLERİ PROGRAMI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34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SU ÜRÜNLERİ TEMEL BİLİMLERİ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7484673"/>
                  </a:ext>
                </a:extLst>
              </a:tr>
              <a:tr h="304423">
                <a:tc>
                  <a:txBody>
                    <a:bodyPr/>
                    <a:lstStyle/>
                    <a:p>
                      <a:r>
                        <a:rPr lang="tr-TR" dirty="0" smtClean="0"/>
                        <a:t>16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İSTATİSTİK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35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SU ÜRÜNLERİ YETİŞTİRİCİLİĞİ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7353392"/>
                  </a:ext>
                </a:extLst>
              </a:tr>
              <a:tr h="304423">
                <a:tc>
                  <a:txBody>
                    <a:bodyPr/>
                    <a:lstStyle/>
                    <a:p>
                      <a:r>
                        <a:rPr lang="tr-TR" dirty="0" smtClean="0"/>
                        <a:t>17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1" u="none" strike="noStrike" dirty="0">
                          <a:solidFill>
                            <a:schemeClr val="accent2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İŞ VE MÜHENDİSLİK YÖNETİMİ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36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YAPI EĞİTİMİ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591419"/>
                  </a:ext>
                </a:extLst>
              </a:tr>
              <a:tr h="304423">
                <a:tc>
                  <a:txBody>
                    <a:bodyPr/>
                    <a:lstStyle/>
                    <a:p>
                      <a:r>
                        <a:rPr lang="tr-TR" dirty="0" smtClean="0"/>
                        <a:t>18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1" u="none" strike="noStrike" dirty="0">
                          <a:solidFill>
                            <a:schemeClr val="accent2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JEODEZİ VE COĞRAFİ BİLGİ TEKNOLOJİLERİ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37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YAZILIM MÜHENDİSLİĞİ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8536296"/>
                  </a:ext>
                </a:extLst>
              </a:tr>
              <a:tr h="304423">
                <a:tc>
                  <a:txBody>
                    <a:bodyPr/>
                    <a:lstStyle/>
                    <a:p>
                      <a:r>
                        <a:rPr lang="tr-TR" dirty="0" smtClean="0"/>
                        <a:t>19</a:t>
                      </a:r>
                      <a:endParaRPr lang="tr-TR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JEOLOJİ MÜHENDİSLİĞİ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Bahnschrift SemiBold Condensed" panose="020B0502040204020203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4689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541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3</a:t>
            </a:fld>
            <a:endParaRPr 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547697"/>
              </p:ext>
            </p:extLst>
          </p:nvPr>
        </p:nvGraphicFramePr>
        <p:xfrm>
          <a:off x="844952" y="370392"/>
          <a:ext cx="10729732" cy="5441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3012">
                  <a:extLst>
                    <a:ext uri="{9D8B030D-6E8A-4147-A177-3AD203B41FA5}">
                      <a16:colId xmlns:a16="http://schemas.microsoft.com/office/drawing/2014/main" val="1686413209"/>
                    </a:ext>
                  </a:extLst>
                </a:gridCol>
                <a:gridCol w="4471854">
                  <a:extLst>
                    <a:ext uri="{9D8B030D-6E8A-4147-A177-3AD203B41FA5}">
                      <a16:colId xmlns:a16="http://schemas.microsoft.com/office/drawing/2014/main" val="3453373444"/>
                    </a:ext>
                  </a:extLst>
                </a:gridCol>
                <a:gridCol w="891316">
                  <a:extLst>
                    <a:ext uri="{9D8B030D-6E8A-4147-A177-3AD203B41FA5}">
                      <a16:colId xmlns:a16="http://schemas.microsoft.com/office/drawing/2014/main" val="3819797270"/>
                    </a:ext>
                  </a:extLst>
                </a:gridCol>
                <a:gridCol w="4473550">
                  <a:extLst>
                    <a:ext uri="{9D8B030D-6E8A-4147-A177-3AD203B41FA5}">
                      <a16:colId xmlns:a16="http://schemas.microsoft.com/office/drawing/2014/main" val="2221957637"/>
                    </a:ext>
                  </a:extLst>
                </a:gridCol>
              </a:tblGrid>
              <a:tr h="60368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3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FEN BİLİMLERİ</a:t>
                      </a:r>
                      <a:r>
                        <a:rPr lang="tr-TR" sz="3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 ENSTİTÜSÜ İLE BAĞLANTILI  BİRİMLER</a:t>
                      </a:r>
                      <a:endParaRPr lang="tr-TR" sz="3200" b="1" i="0" u="none" strike="noStrike" dirty="0">
                        <a:solidFill>
                          <a:srgbClr val="000000"/>
                        </a:solidFill>
                        <a:effectLst/>
                        <a:latin typeface="Bahnschrift SemiBold Condensed" panose="020B05020402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150300"/>
                  </a:ext>
                </a:extLst>
              </a:tr>
              <a:tr h="667228">
                <a:tc gridSpan="2">
                  <a:txBody>
                    <a:bodyPr/>
                    <a:lstStyle/>
                    <a:p>
                      <a:r>
                        <a:rPr lang="tr-TR" sz="1800" dirty="0" smtClean="0"/>
                        <a:t>BÖLÜMLERİ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dirty="0" smtClean="0"/>
                        <a:t>DOĞRUDAN</a:t>
                      </a:r>
                      <a:r>
                        <a:rPr lang="tr-TR" sz="1800" baseline="0" dirty="0" smtClean="0"/>
                        <a:t> FEN BİLİMLERİNDE ANABİLİMDALI OLARAK BULUNAN FAKÜLTELER</a:t>
                      </a:r>
                      <a:endParaRPr lang="tr-T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FEN BİLİMLERİNDE GÖREVLİ ÖĞRETİM ÜYESİ OLAN FAKÜLTE, YÜKSEK OKUL VE MESLEK YÜKSEK OKULU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170588"/>
                  </a:ext>
                </a:extLst>
              </a:tr>
              <a:tr h="455532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1</a:t>
                      </a:r>
                      <a:endParaRPr lang="tr-TR" sz="2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FEN</a:t>
                      </a:r>
                      <a:r>
                        <a:rPr lang="tr-TR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 FAKÜLTESİ</a:t>
                      </a:r>
                      <a:endParaRPr lang="tr-TR" sz="2400" b="1" i="0" u="none" strike="noStrike" dirty="0">
                        <a:solidFill>
                          <a:srgbClr val="000000"/>
                        </a:solidFill>
                        <a:effectLst/>
                        <a:latin typeface="Bahnschrift SemiBold Condensed" panose="020B0502040204020203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1</a:t>
                      </a:r>
                      <a:endParaRPr lang="tr-TR" sz="2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EĞİTİM FAKÜLTESİ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2583992"/>
                  </a:ext>
                </a:extLst>
              </a:tr>
              <a:tr h="472746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2</a:t>
                      </a:r>
                      <a:endParaRPr lang="tr-TR" sz="2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MİMARLIK</a:t>
                      </a:r>
                      <a:r>
                        <a:rPr lang="tr-TR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 FAKÜLTESİ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2</a:t>
                      </a:r>
                      <a:endParaRPr lang="tr-TR" sz="2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İKTİSADİ</a:t>
                      </a:r>
                      <a:r>
                        <a:rPr lang="tr-T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 VE İDAİRİ BİLİMLER FAKÜLTESİ</a:t>
                      </a:r>
                      <a:endParaRPr lang="tr-TR" sz="2400" b="0" i="0" u="none" strike="noStrike" dirty="0" smtClean="0">
                        <a:solidFill>
                          <a:schemeClr val="tx1"/>
                        </a:solidFill>
                        <a:effectLst/>
                        <a:latin typeface="Bahnschrift SemiBold Condensed" panose="020B0502040204020203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6656403"/>
                  </a:ext>
                </a:extLst>
              </a:tr>
              <a:tr h="509286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3</a:t>
                      </a:r>
                      <a:endParaRPr lang="tr-TR" sz="2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MÜHENDİSLİK</a:t>
                      </a:r>
                      <a:r>
                        <a:rPr lang="tr-TR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 FAKÜLTESİ</a:t>
                      </a:r>
                      <a:endParaRPr lang="tr-TR" sz="2400" b="1" i="0" u="none" strike="noStrike" dirty="0">
                        <a:solidFill>
                          <a:srgbClr val="000000"/>
                        </a:solidFill>
                        <a:effectLst/>
                        <a:latin typeface="Bahnschrift SemiBold Condensed" panose="020B0502040204020203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3</a:t>
                      </a:r>
                      <a:endParaRPr lang="tr-TR" sz="2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İNSAN</a:t>
                      </a:r>
                      <a:r>
                        <a:rPr lang="tr-T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 VE TOPLUM BİLİMLERİ FAKÜLTESİ</a:t>
                      </a:r>
                      <a:endParaRPr lang="tr-TR" sz="2400" b="0" i="0" u="none" strike="noStrike" dirty="0" smtClean="0">
                        <a:solidFill>
                          <a:schemeClr val="tx1"/>
                        </a:solidFill>
                        <a:effectLst/>
                        <a:latin typeface="Bahnschrift SemiBold Condensed" panose="020B0502040204020203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2513024"/>
                  </a:ext>
                </a:extLst>
              </a:tr>
              <a:tr h="455532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4</a:t>
                      </a:r>
                      <a:endParaRPr lang="tr-TR" sz="2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SU</a:t>
                      </a:r>
                      <a:r>
                        <a:rPr lang="tr-TR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 ÜRÜNLERİ FAKÜLTESİ</a:t>
                      </a:r>
                      <a:endParaRPr lang="tr-TR" sz="2400" b="1" i="0" u="none" strike="noStrike" dirty="0">
                        <a:solidFill>
                          <a:srgbClr val="000000"/>
                        </a:solidFill>
                        <a:effectLst/>
                        <a:latin typeface="Bahnschrift SemiBold Condensed" panose="020B0502040204020203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4</a:t>
                      </a:r>
                      <a:endParaRPr lang="tr-TR" sz="2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SAĞLIK BİLİMLERİ FAKÜLTESİ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41420107"/>
                  </a:ext>
                </a:extLst>
              </a:tr>
              <a:tr h="455532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5</a:t>
                      </a:r>
                      <a:endParaRPr lang="tr-TR" sz="2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TEKNOLOJİ  FAKÜLTESİ</a:t>
                      </a:r>
                      <a:endParaRPr lang="tr-TR" sz="2400" b="1" i="0" u="none" strike="noStrike" dirty="0">
                        <a:solidFill>
                          <a:srgbClr val="000000"/>
                        </a:solidFill>
                        <a:effectLst/>
                        <a:latin typeface="Bahnschrift SemiBold Condensed" panose="020B0502040204020203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5</a:t>
                      </a:r>
                      <a:endParaRPr lang="tr-TR" sz="2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ELAZIĞ ORGANİZE SANAYİ</a:t>
                      </a:r>
                      <a:r>
                        <a:rPr lang="tr-T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 MYO</a:t>
                      </a:r>
                      <a:endParaRPr lang="tr-TR" sz="2400" b="0" i="0" u="none" strike="noStrike" dirty="0" smtClean="0">
                        <a:solidFill>
                          <a:schemeClr val="tx1"/>
                        </a:solidFill>
                        <a:effectLst/>
                        <a:latin typeface="Bahnschrift SemiBold Condensed" panose="020B0502040204020203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5212893"/>
                  </a:ext>
                </a:extLst>
              </a:tr>
              <a:tr h="455532"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2400" b="1" i="0" u="none" strike="noStrike" dirty="0">
                        <a:solidFill>
                          <a:srgbClr val="000000"/>
                        </a:solidFill>
                        <a:effectLst/>
                        <a:latin typeface="Bahnschrift SemiBold Condensed" panose="020B0502040204020203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6</a:t>
                      </a:r>
                      <a:endParaRPr lang="tr-TR" sz="2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KEBAN</a:t>
                      </a:r>
                      <a:r>
                        <a:rPr lang="tr-T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 MYO</a:t>
                      </a:r>
                      <a:endParaRPr lang="tr-TR" sz="2400" b="0" i="0" u="none" strike="noStrike" dirty="0" smtClean="0">
                        <a:solidFill>
                          <a:schemeClr val="tx1"/>
                        </a:solidFill>
                        <a:effectLst/>
                        <a:latin typeface="Bahnschrift SemiBold Condensed" panose="020B0502040204020203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6624894"/>
                  </a:ext>
                </a:extLst>
              </a:tr>
              <a:tr h="455532"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7</a:t>
                      </a:r>
                      <a:endParaRPr lang="tr-TR" sz="2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SAĞLIK HİZMETLERİ MYO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4544463"/>
                  </a:ext>
                </a:extLst>
              </a:tr>
              <a:tr h="455532"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8</a:t>
                      </a:r>
                      <a:endParaRPr lang="tr-TR" sz="2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SİVİL HAVACILIK YO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7405070"/>
                  </a:ext>
                </a:extLst>
              </a:tr>
              <a:tr h="455532"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9</a:t>
                      </a:r>
                      <a:endParaRPr lang="tr-TR" sz="2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ahnschrift SemiBold Condensed" panose="020B0502040204020203" pitchFamily="34" charset="0"/>
                        </a:rPr>
                        <a:t>TEKNİK BİLİMLER MYO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6329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8846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4</a:t>
            </a:fld>
            <a:endParaRPr lang="tr-TR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384721"/>
              </p:ext>
            </p:extLst>
          </p:nvPr>
        </p:nvGraphicFramePr>
        <p:xfrm>
          <a:off x="849746" y="881709"/>
          <a:ext cx="10187710" cy="5380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9756">
                  <a:extLst>
                    <a:ext uri="{9D8B030D-6E8A-4147-A177-3AD203B41FA5}">
                      <a16:colId xmlns:a16="http://schemas.microsoft.com/office/drawing/2014/main" val="2609322666"/>
                    </a:ext>
                  </a:extLst>
                </a:gridCol>
                <a:gridCol w="5687954">
                  <a:extLst>
                    <a:ext uri="{9D8B030D-6E8A-4147-A177-3AD203B41FA5}">
                      <a16:colId xmlns:a16="http://schemas.microsoft.com/office/drawing/2014/main" val="1012348257"/>
                    </a:ext>
                  </a:extLst>
                </a:gridCol>
              </a:tblGrid>
              <a:tr h="510711">
                <a:tc gridSpan="2"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FEN</a:t>
                      </a:r>
                      <a:r>
                        <a:rPr lang="tr-TR" sz="2000" b="1" baseline="0" dirty="0" smtClean="0"/>
                        <a:t> BİLİMLERİ ENSTİTÜSÜ </a:t>
                      </a:r>
                      <a:endParaRPr lang="tr-TR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151620"/>
                  </a:ext>
                </a:extLst>
              </a:tr>
              <a:tr h="510711"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TOPLAM</a:t>
                      </a:r>
                      <a:r>
                        <a:rPr lang="tr-TR" sz="2000" b="1" baseline="0" dirty="0" smtClean="0"/>
                        <a:t> ÖĞRENCİ 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1892  (2024 Mezun Sayısı 83 </a:t>
                      </a:r>
                      <a:r>
                        <a:rPr lang="tr-TR" sz="2000" b="1" dirty="0" smtClean="0">
                          <a:sym typeface="Wingdings" panose="05000000000000000000" pitchFamily="2" charset="2"/>
                        </a:rPr>
                        <a:t>1975</a:t>
                      </a:r>
                      <a:r>
                        <a:rPr lang="tr-TR" sz="2000" b="1" dirty="0" smtClean="0"/>
                        <a:t>) </a:t>
                      </a:r>
                      <a:endParaRPr lang="tr-TR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723272"/>
                  </a:ext>
                </a:extLst>
              </a:tr>
              <a:tr h="1259286"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DOKTORA ÖĞRENCİ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415 </a:t>
                      </a:r>
                    </a:p>
                    <a:p>
                      <a:r>
                        <a:rPr lang="tr-TR" sz="2000" b="1" dirty="0" smtClean="0"/>
                        <a:t>TEZ</a:t>
                      </a:r>
                      <a:r>
                        <a:rPr lang="tr-TR" sz="2000" b="1" baseline="0" dirty="0" smtClean="0"/>
                        <a:t> AŞAMASINDA 105</a:t>
                      </a:r>
                    </a:p>
                    <a:p>
                      <a:r>
                        <a:rPr lang="tr-TR" sz="2000" b="1" baseline="0" dirty="0" smtClean="0"/>
                        <a:t>YETERLİLİK AŞAMASINDA 13 </a:t>
                      </a:r>
                    </a:p>
                    <a:p>
                      <a:r>
                        <a:rPr lang="tr-TR" sz="2000" b="1" baseline="0" dirty="0" smtClean="0"/>
                        <a:t>2024 Mezun Sayısı </a:t>
                      </a:r>
                      <a:r>
                        <a:rPr lang="tr-TR" sz="2000" b="1" baseline="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tr-TR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121956"/>
                  </a:ext>
                </a:extLst>
              </a:tr>
              <a:tr h="881502"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YÜKSEK LİSANS ÖĞRENCİ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1477 </a:t>
                      </a:r>
                    </a:p>
                    <a:p>
                      <a:r>
                        <a:rPr lang="tr-TR" sz="2000" b="1" dirty="0" smtClean="0"/>
                        <a:t>TEZ AŞAMASINDA 160 </a:t>
                      </a:r>
                    </a:p>
                    <a:p>
                      <a:r>
                        <a:rPr lang="tr-TR" sz="2000" b="1" dirty="0" smtClean="0"/>
                        <a:t>2024 Mezun Sayısı 60</a:t>
                      </a:r>
                      <a:endParaRPr lang="tr-TR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403369"/>
                  </a:ext>
                </a:extLst>
              </a:tr>
              <a:tr h="510711"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2023</a:t>
                      </a:r>
                      <a:r>
                        <a:rPr lang="tr-TR" sz="2000" b="1" baseline="0" dirty="0" smtClean="0"/>
                        <a:t> </a:t>
                      </a:r>
                      <a:r>
                        <a:rPr lang="tr-TR" sz="2000" b="1" dirty="0" smtClean="0"/>
                        <a:t>DOKTORA</a:t>
                      </a:r>
                      <a:r>
                        <a:rPr lang="tr-TR" sz="2000" b="1" baseline="0" dirty="0" smtClean="0"/>
                        <a:t> MEZUNU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72</a:t>
                      </a:r>
                      <a:endParaRPr lang="tr-TR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444309"/>
                  </a:ext>
                </a:extLst>
              </a:tr>
              <a:tr h="510711"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2023 YÜKSEK LİSANS MEZUNU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208</a:t>
                      </a:r>
                      <a:endParaRPr lang="tr-TR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505001"/>
                  </a:ext>
                </a:extLst>
              </a:tr>
              <a:tr h="510711"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2024 AÇILAN KREDİLİ</a:t>
                      </a:r>
                      <a:r>
                        <a:rPr lang="tr-TR" sz="2000" b="1" baseline="0" dirty="0" smtClean="0"/>
                        <a:t> DERS SAYISI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597</a:t>
                      </a:r>
                      <a:endParaRPr lang="tr-TR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272407"/>
                  </a:ext>
                </a:extLst>
              </a:tr>
              <a:tr h="510711"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2024 GÖREV</a:t>
                      </a:r>
                      <a:r>
                        <a:rPr lang="tr-TR" sz="2000" b="1" baseline="0" dirty="0" smtClean="0"/>
                        <a:t> YAPAN ÖĞRETİM ÜYESİ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383</a:t>
                      </a:r>
                      <a:endParaRPr lang="tr-TR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637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2787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5876B2CF-B7B0-4E6E-DF1E-FEDD05E32533}"/>
              </a:ext>
            </a:extLst>
          </p:cNvPr>
          <p:cNvSpPr txBox="1"/>
          <p:nvPr/>
        </p:nvSpPr>
        <p:spPr>
          <a:xfrm>
            <a:off x="644176" y="849403"/>
            <a:ext cx="11125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chemeClr val="accent1"/>
                </a:solidFill>
              </a:rPr>
              <a:t>TEZ KONUSU İNCELEMESİNDE DİKKAT EDİLEN HUSUSLAR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tr-TR" sz="2000" b="1" dirty="0" smtClean="0">
                <a:solidFill>
                  <a:schemeClr val="accent1"/>
                </a:solidFill>
              </a:rPr>
              <a:t>ÇALIŞMA TAKVİMİ VE ZAMANLAMASI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tr-TR" sz="2000" b="1" dirty="0" smtClean="0">
                <a:solidFill>
                  <a:schemeClr val="accent1"/>
                </a:solidFill>
              </a:rPr>
              <a:t>DOKTORA TEZ KONUSU ÖNERİLERİNDE TOPLANTI TARİHİ TOPLANTI DAVET TARİHİNDEN 15 GÜN SONRA OLMASI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tr-TR" sz="2000" b="1" dirty="0" smtClean="0">
                <a:solidFill>
                  <a:schemeClr val="accent1"/>
                </a:solidFill>
              </a:rPr>
              <a:t>EN AZ 10 KAYNAK KULLANILMASI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tr-TR" sz="2000" b="1" dirty="0" smtClean="0">
                <a:solidFill>
                  <a:schemeClr val="accent1"/>
                </a:solidFill>
              </a:rPr>
              <a:t>KAYNAKLARA NUMARALI VE SIRALI BİR ŞEKİLDE ATIF VERİLMESİNE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tr-TR" sz="2000" b="1" dirty="0" smtClean="0">
                <a:solidFill>
                  <a:schemeClr val="accent1"/>
                </a:solidFill>
              </a:rPr>
              <a:t>TEZ KONUSU ÖNERİSİNDE YER ALAN TÜM SEÇENEKLERİN İŞARETLENMESİNE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tr-TR" sz="2000" b="1" dirty="0" smtClean="0">
                <a:solidFill>
                  <a:schemeClr val="accent1"/>
                </a:solidFill>
              </a:rPr>
              <a:t>KURUM DIŞINA BAĞLILIK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tr-TR" sz="2000" b="1" dirty="0" smtClean="0">
                <a:solidFill>
                  <a:schemeClr val="accent1"/>
                </a:solidFill>
              </a:rPr>
              <a:t>İZNE GEREK VARSA MUTLAKA BELGESİNE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2A32E1A-4AB5-4886-47AA-3755D809E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9861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>
            <a:extLst>
              <a:ext uri="{FF2B5EF4-FFF2-40B4-BE49-F238E27FC236}">
                <a16:creationId xmlns:a16="http://schemas.microsoft.com/office/drawing/2014/main" id="{E429D7A7-3657-B3FD-CE26-112966509148}"/>
              </a:ext>
            </a:extLst>
          </p:cNvPr>
          <p:cNvSpPr txBox="1"/>
          <p:nvPr/>
        </p:nvSpPr>
        <p:spPr>
          <a:xfrm>
            <a:off x="550985" y="281354"/>
            <a:ext cx="11463537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900" b="1" dirty="0" smtClean="0">
                <a:solidFill>
                  <a:srgbClr val="FF0000"/>
                </a:solidFill>
              </a:rPr>
              <a:t>SAĞLIKLI VE HIZLI İŞLEYİŞ AÇISINDAN İSTEKLER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900" b="1" dirty="0" smtClean="0">
              <a:solidFill>
                <a:srgbClr val="FF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900" b="1" dirty="0" smtClean="0">
                <a:solidFill>
                  <a:srgbClr val="FF0000"/>
                </a:solidFill>
              </a:rPr>
              <a:t>Evrakların </a:t>
            </a:r>
            <a:r>
              <a:rPr lang="tr-TR" sz="2900" b="1" u="sng" dirty="0" smtClean="0">
                <a:solidFill>
                  <a:srgbClr val="FF0000"/>
                </a:solidFill>
              </a:rPr>
              <a:t>zamanında</a:t>
            </a:r>
            <a:r>
              <a:rPr lang="tr-TR" sz="2900" b="1" dirty="0" smtClean="0">
                <a:solidFill>
                  <a:srgbClr val="FF0000"/>
                </a:solidFill>
              </a:rPr>
              <a:t> </a:t>
            </a:r>
            <a:r>
              <a:rPr lang="tr-TR" sz="2900" b="1" dirty="0">
                <a:solidFill>
                  <a:srgbClr val="FF0000"/>
                </a:solidFill>
              </a:rPr>
              <a:t>teslim </a:t>
            </a:r>
            <a:r>
              <a:rPr lang="tr-TR" sz="2900" b="1" dirty="0" smtClean="0">
                <a:solidFill>
                  <a:srgbClr val="FF0000"/>
                </a:solidFill>
              </a:rPr>
              <a:t>edilmesi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900" b="1" dirty="0" smtClean="0"/>
              <a:t>Bazen işlemlerde bir ABD’deki gecikme tüm ABD’leri etkileyebilmektedir.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9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900" b="1" dirty="0" smtClean="0">
                <a:solidFill>
                  <a:srgbClr val="FF0000"/>
                </a:solidFill>
              </a:rPr>
              <a:t>Danışman Ataması Kontenjan Taleplerine Göre Yapılması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900" b="1" dirty="0" smtClean="0"/>
              <a:t>Konu ile ilgili tüm ABD Öğretim Üyeleri Bilgilendirilmelidir.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9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900" b="1" dirty="0" smtClean="0">
                <a:solidFill>
                  <a:srgbClr val="FF0000"/>
                </a:solidFill>
              </a:rPr>
              <a:t>Öğrencinin Durum ve Çalışmalarından Danışman Sorumludur.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3200" dirty="0" smtClean="0"/>
              <a:t>Denetim bağlı </a:t>
            </a:r>
            <a:r>
              <a:rPr lang="tr-TR" sz="3200" dirty="0"/>
              <a:t>olduğu </a:t>
            </a:r>
            <a:r>
              <a:rPr lang="tr-TR" sz="3200" dirty="0" smtClean="0"/>
              <a:t>ABD Başkanı tarafından yapılır.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3200" dirty="0" smtClean="0"/>
              <a:t>(Danışmanlık Yönergesinde Görev ve Sorumluluklar açıklanmıştır.)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800" b="1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8E33B4C-E6B0-0250-304B-D8146F2BE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080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5A0D8AB3-DFBF-20AF-8286-D2A3DB0F3F8B}"/>
              </a:ext>
            </a:extLst>
          </p:cNvPr>
          <p:cNvSpPr txBox="1"/>
          <p:nvPr/>
        </p:nvSpPr>
        <p:spPr>
          <a:xfrm>
            <a:off x="558851" y="414158"/>
            <a:ext cx="1128205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/>
              <a:t>SIK KARŞILAŞILAN LİSANSÜSTÜ ÖĞRENCİ PROBLEMLERİ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r-TR" sz="2800" b="1" dirty="0" smtClean="0">
                <a:solidFill>
                  <a:srgbClr val="FF0000"/>
                </a:solidFill>
              </a:rPr>
              <a:t>Seminer: </a:t>
            </a:r>
            <a:r>
              <a:rPr lang="tr-TR" sz="2800" dirty="0" smtClean="0">
                <a:solidFill>
                  <a:srgbClr val="FF0000"/>
                </a:solidFill>
              </a:rPr>
              <a:t>Dört dönem içerisinde başarılmış olunmalı.</a:t>
            </a:r>
            <a:endParaRPr lang="tr-TR" sz="2800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tr-TR" sz="2800" b="1" dirty="0" smtClean="0">
                <a:solidFill>
                  <a:srgbClr val="FF0000"/>
                </a:solidFill>
              </a:rPr>
              <a:t>Mezuniyet </a:t>
            </a:r>
            <a:r>
              <a:rPr lang="tr-TR" sz="2800" b="1" dirty="0">
                <a:solidFill>
                  <a:srgbClr val="FF0000"/>
                </a:solidFill>
              </a:rPr>
              <a:t>AKTS Kredi Problemleri:</a:t>
            </a:r>
          </a:p>
          <a:p>
            <a:pPr algn="just"/>
            <a:r>
              <a:rPr lang="tr-TR" sz="2800" dirty="0">
                <a:solidFill>
                  <a:srgbClr val="FF0000"/>
                </a:solidFill>
              </a:rPr>
              <a:t>Yüksek Lisans için 120 AKTS Kredisi</a:t>
            </a:r>
          </a:p>
          <a:p>
            <a:pPr algn="just"/>
            <a:r>
              <a:rPr lang="tr-TR" sz="2800" dirty="0">
                <a:solidFill>
                  <a:srgbClr val="FF0000"/>
                </a:solidFill>
              </a:rPr>
              <a:t>Doktora için 240 AKTS Kredisi</a:t>
            </a:r>
          </a:p>
          <a:p>
            <a:pPr algn="just"/>
            <a:r>
              <a:rPr lang="tr-TR" sz="2800" dirty="0" smtClean="0">
                <a:solidFill>
                  <a:srgbClr val="FF0000"/>
                </a:solidFill>
              </a:rPr>
              <a:t>Şartın sağlanabilmesi için her </a:t>
            </a:r>
            <a:r>
              <a:rPr lang="tr-TR" sz="2800" dirty="0">
                <a:solidFill>
                  <a:srgbClr val="FF0000"/>
                </a:solidFill>
              </a:rPr>
              <a:t>dönem En Az 30 AKTS Kredisi alınmalı</a:t>
            </a:r>
            <a:r>
              <a:rPr lang="tr-TR" sz="28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tr-TR" sz="2800" dirty="0">
              <a:solidFill>
                <a:srgbClr val="FF000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tr-TR" sz="2800" b="1" dirty="0">
                <a:solidFill>
                  <a:srgbClr val="FF0000"/>
                </a:solidFill>
              </a:rPr>
              <a:t>Yüksek Lisans Mezuniyeti için Makale veya Bildiri Çalışması Şartı:</a:t>
            </a:r>
          </a:p>
          <a:p>
            <a:pPr algn="just"/>
            <a:r>
              <a:rPr lang="tr-TR" sz="2800" b="1" dirty="0"/>
              <a:t>    </a:t>
            </a:r>
            <a:r>
              <a:rPr lang="tr-TR" sz="2800" dirty="0">
                <a:solidFill>
                  <a:srgbClr val="FF0000"/>
                </a:solidFill>
              </a:rPr>
              <a:t>2021-2022 Bahar Dönemi ve Sonrası Kayıt Yaptıran Tüm Öğrenciler ile AF Öğrencileri (212xxxx numaralılar) için geçerlidir. </a:t>
            </a:r>
            <a:endParaRPr lang="tr-TR" sz="2800" dirty="0" smtClean="0">
              <a:solidFill>
                <a:srgbClr val="FF0000"/>
              </a:solidFill>
            </a:endParaRPr>
          </a:p>
          <a:p>
            <a:pPr algn="just"/>
            <a:r>
              <a:rPr lang="tr-TR" sz="2800" dirty="0" smtClean="0">
                <a:solidFill>
                  <a:srgbClr val="FF0000"/>
                </a:solidFill>
              </a:rPr>
              <a:t>(Ulusal veya Uluslararası Makale veya Bildiri bulunmalı) </a:t>
            </a:r>
            <a:endParaRPr lang="tr-TR" sz="2800" dirty="0">
              <a:solidFill>
                <a:srgbClr val="FF000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tr-TR" sz="2800" b="1" dirty="0" smtClean="0">
                <a:solidFill>
                  <a:srgbClr val="FF0000"/>
                </a:solidFill>
              </a:rPr>
              <a:t>Yüksek Lisans</a:t>
            </a:r>
            <a:r>
              <a:rPr lang="tr-TR" sz="2800" dirty="0" smtClean="0">
                <a:solidFill>
                  <a:srgbClr val="FF0000"/>
                </a:solidFill>
              </a:rPr>
              <a:t>: En Geç </a:t>
            </a:r>
            <a:r>
              <a:rPr lang="tr-TR" sz="2800" dirty="0">
                <a:solidFill>
                  <a:srgbClr val="FF0000"/>
                </a:solidFill>
              </a:rPr>
              <a:t>6. </a:t>
            </a:r>
            <a:r>
              <a:rPr lang="tr-TR" sz="2800" dirty="0" smtClean="0">
                <a:solidFill>
                  <a:srgbClr val="FF0000"/>
                </a:solidFill>
              </a:rPr>
              <a:t>Dönem Sonunda Tez Savunmalarını Yapmalı.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tr-TR" sz="2800" b="1" dirty="0" smtClean="0">
                <a:solidFill>
                  <a:srgbClr val="FF0000"/>
                </a:solidFill>
              </a:rPr>
              <a:t>Yüksek Lisans Ders Dönemi: </a:t>
            </a:r>
            <a:r>
              <a:rPr lang="tr-TR" sz="2800" dirty="0" smtClean="0">
                <a:solidFill>
                  <a:srgbClr val="FF0000"/>
                </a:solidFill>
              </a:rPr>
              <a:t>Seminer dahil dersler en geç 4. dönem sonunda tamamlanmalıdır.</a:t>
            </a:r>
            <a:endParaRPr lang="tr-TR" sz="2800" dirty="0" smtClean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D88ACC4-1144-E240-A094-95D3DD43C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3474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58450C14-A658-964E-EAD1-A0A28805E004}"/>
              </a:ext>
            </a:extLst>
          </p:cNvPr>
          <p:cNvSpPr txBox="1"/>
          <p:nvPr/>
        </p:nvSpPr>
        <p:spPr>
          <a:xfrm>
            <a:off x="140676" y="0"/>
            <a:ext cx="1189892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endParaRPr lang="tr-TR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tr-TR" sz="3000" b="1" dirty="0" smtClean="0">
                <a:solidFill>
                  <a:srgbClr val="FF0000"/>
                </a:solidFill>
              </a:rPr>
              <a:t>Doktora Yeterlik Sınavı Girme: </a:t>
            </a:r>
            <a:r>
              <a:rPr lang="tr-TR" sz="3000" dirty="0" smtClean="0">
                <a:solidFill>
                  <a:srgbClr val="FF0000"/>
                </a:solidFill>
              </a:rPr>
              <a:t>Tüm Derslerden </a:t>
            </a:r>
            <a:r>
              <a:rPr lang="tr-TR" sz="3000" dirty="0">
                <a:solidFill>
                  <a:srgbClr val="FF0000"/>
                </a:solidFill>
              </a:rPr>
              <a:t>ve Doktora </a:t>
            </a:r>
            <a:r>
              <a:rPr lang="tr-TR" sz="3000" dirty="0" smtClean="0">
                <a:solidFill>
                  <a:srgbClr val="FF0000"/>
                </a:solidFill>
              </a:rPr>
              <a:t>Seminerden 4. dönem sonunda başarılı olunmalıdır.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tr-TR" sz="3000" b="1" dirty="0" smtClean="0">
                <a:solidFill>
                  <a:srgbClr val="FF0000"/>
                </a:solidFill>
              </a:rPr>
              <a:t>Doktora Yeterlilik Sınavı: </a:t>
            </a:r>
            <a:r>
              <a:rPr lang="tr-TR" sz="3000" dirty="0" smtClean="0">
                <a:solidFill>
                  <a:srgbClr val="FF0000"/>
                </a:solidFill>
              </a:rPr>
              <a:t>En Geç </a:t>
            </a:r>
            <a:r>
              <a:rPr lang="tr-TR" sz="3000" dirty="0">
                <a:solidFill>
                  <a:srgbClr val="FF0000"/>
                </a:solidFill>
              </a:rPr>
              <a:t>5. </a:t>
            </a:r>
            <a:r>
              <a:rPr lang="tr-TR" sz="3000" dirty="0" smtClean="0">
                <a:solidFill>
                  <a:srgbClr val="FF0000"/>
                </a:solidFill>
              </a:rPr>
              <a:t>Dönemde Yeterlik Sınavına Girmiş </a:t>
            </a:r>
            <a:r>
              <a:rPr lang="tr-TR" sz="3000" dirty="0">
                <a:solidFill>
                  <a:srgbClr val="FF0000"/>
                </a:solidFill>
              </a:rPr>
              <a:t>olmalıdır.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tr-TR" sz="3000" b="1" dirty="0" smtClean="0">
                <a:solidFill>
                  <a:srgbClr val="FF0000"/>
                </a:solidFill>
              </a:rPr>
              <a:t>Tez İzleme Komitesi ve Tez Konusu:</a:t>
            </a:r>
          </a:p>
          <a:p>
            <a:pPr algn="just"/>
            <a:r>
              <a:rPr lang="tr-TR" sz="3000" dirty="0" smtClean="0">
                <a:solidFill>
                  <a:srgbClr val="FF0000"/>
                </a:solidFill>
              </a:rPr>
              <a:t>Doktora </a:t>
            </a:r>
            <a:r>
              <a:rPr lang="tr-TR" sz="3000" dirty="0">
                <a:solidFill>
                  <a:srgbClr val="FF0000"/>
                </a:solidFill>
              </a:rPr>
              <a:t>Yeterlik </a:t>
            </a:r>
            <a:r>
              <a:rPr lang="tr-TR" sz="3000" dirty="0" smtClean="0">
                <a:solidFill>
                  <a:srgbClr val="FF0000"/>
                </a:solidFill>
              </a:rPr>
              <a:t>Sınavında Sonra </a:t>
            </a:r>
            <a:r>
              <a:rPr lang="tr-TR" sz="3000" dirty="0">
                <a:solidFill>
                  <a:srgbClr val="FF0000"/>
                </a:solidFill>
              </a:rPr>
              <a:t>1 ay içerisinde </a:t>
            </a:r>
            <a:r>
              <a:rPr lang="tr-TR" sz="3000" dirty="0" smtClean="0">
                <a:solidFill>
                  <a:srgbClr val="FF0000"/>
                </a:solidFill>
              </a:rPr>
              <a:t>TİK oluşturulmalı ve 6 </a:t>
            </a:r>
            <a:r>
              <a:rPr lang="tr-TR" sz="3000" dirty="0">
                <a:solidFill>
                  <a:srgbClr val="FF0000"/>
                </a:solidFill>
              </a:rPr>
              <a:t>ay içerisinde </a:t>
            </a:r>
            <a:r>
              <a:rPr lang="tr-TR" sz="3000" dirty="0" smtClean="0">
                <a:solidFill>
                  <a:srgbClr val="FF0000"/>
                </a:solidFill>
              </a:rPr>
              <a:t>Tez Konusu Önerisi yapılmalı.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E868CF3-8DBD-4639-C842-879169D6B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6198-5308-504E-8A28-7636D65CFDF6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634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A7176-0D78-4DCE-8BFE-76F702E61A89}" type="slidenum">
              <a:rPr lang="tr-TR" smtClean="0"/>
              <a:t>9</a:t>
            </a:fld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6585" y="35922"/>
            <a:ext cx="3342265" cy="1169533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847354" y="117136"/>
            <a:ext cx="63559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</a:rPr>
              <a:t>YÜKSEK LİSANS TEZ TESLİM SÜRECİ İŞ AKIŞI</a:t>
            </a: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458" y="784484"/>
            <a:ext cx="935491" cy="1149584"/>
          </a:xfrm>
          <a:prstGeom prst="rect">
            <a:avLst/>
          </a:prstGeom>
        </p:spPr>
      </p:pic>
      <p:sp>
        <p:nvSpPr>
          <p:cNvPr id="10" name="Metin kutusu 9"/>
          <p:cNvSpPr txBox="1"/>
          <p:nvPr/>
        </p:nvSpPr>
        <p:spPr>
          <a:xfrm>
            <a:off x="662388" y="1933676"/>
            <a:ext cx="1551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Bahnschrift SemiBold SemiConden" panose="020B0502040204020203" pitchFamily="34" charset="0"/>
              </a:rPr>
              <a:t>TASLAK TEZ</a:t>
            </a:r>
          </a:p>
        </p:txBody>
      </p:sp>
      <p:sp>
        <p:nvSpPr>
          <p:cNvPr id="13" name="Sağ Ok 12"/>
          <p:cNvSpPr/>
          <p:nvPr/>
        </p:nvSpPr>
        <p:spPr>
          <a:xfrm>
            <a:off x="1818335" y="1213189"/>
            <a:ext cx="1074149" cy="2921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5" name="Resim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2697" y="683742"/>
            <a:ext cx="1124766" cy="1365787"/>
          </a:xfrm>
          <a:prstGeom prst="rect">
            <a:avLst/>
          </a:prstGeom>
        </p:spPr>
      </p:pic>
      <p:sp>
        <p:nvSpPr>
          <p:cNvPr id="16" name="Metin kutusu 15"/>
          <p:cNvSpPr txBox="1"/>
          <p:nvPr/>
        </p:nvSpPr>
        <p:spPr>
          <a:xfrm>
            <a:off x="2851313" y="2024172"/>
            <a:ext cx="1722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Bahnschrift SemiBold SemiConden" panose="020B0502040204020203" pitchFamily="34" charset="0"/>
              </a:rPr>
              <a:t>ONLINE FORM-1</a:t>
            </a:r>
          </a:p>
        </p:txBody>
      </p:sp>
      <p:sp>
        <p:nvSpPr>
          <p:cNvPr id="18" name="Sağ Ok 17"/>
          <p:cNvSpPr/>
          <p:nvPr/>
        </p:nvSpPr>
        <p:spPr>
          <a:xfrm>
            <a:off x="4248631" y="1245985"/>
            <a:ext cx="825681" cy="2921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9" name="Resim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5653" y="586428"/>
            <a:ext cx="1744155" cy="655860"/>
          </a:xfrm>
          <a:prstGeom prst="rect">
            <a:avLst/>
          </a:prstGeom>
        </p:spPr>
      </p:pic>
      <p:pic>
        <p:nvPicPr>
          <p:cNvPr id="21" name="Resim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43370" y="1240134"/>
            <a:ext cx="825681" cy="1169715"/>
          </a:xfrm>
          <a:prstGeom prst="rect">
            <a:avLst/>
          </a:prstGeom>
        </p:spPr>
      </p:pic>
      <p:pic>
        <p:nvPicPr>
          <p:cNvPr id="23" name="Resim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25638" y="1233824"/>
            <a:ext cx="825681" cy="1169715"/>
          </a:xfrm>
          <a:prstGeom prst="rect">
            <a:avLst/>
          </a:prstGeom>
        </p:spPr>
      </p:pic>
      <p:pic>
        <p:nvPicPr>
          <p:cNvPr id="24" name="Resim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63754" y="1201999"/>
            <a:ext cx="825681" cy="1169715"/>
          </a:xfrm>
          <a:prstGeom prst="rect">
            <a:avLst/>
          </a:prstGeom>
        </p:spPr>
      </p:pic>
      <p:sp>
        <p:nvSpPr>
          <p:cNvPr id="22" name="Metin kutusu 21"/>
          <p:cNvSpPr txBox="1"/>
          <p:nvPr/>
        </p:nvSpPr>
        <p:spPr>
          <a:xfrm>
            <a:off x="5012284" y="2332564"/>
            <a:ext cx="101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>
                <a:latin typeface="Bahnschrift SemiBold SemiConden" panose="020B0502040204020203" pitchFamily="34" charset="0"/>
              </a:rPr>
              <a:t>FORM-40</a:t>
            </a:r>
          </a:p>
        </p:txBody>
      </p:sp>
      <p:sp>
        <p:nvSpPr>
          <p:cNvPr id="26" name="Metin kutusu 25"/>
          <p:cNvSpPr txBox="1"/>
          <p:nvPr/>
        </p:nvSpPr>
        <p:spPr>
          <a:xfrm>
            <a:off x="5869361" y="2322198"/>
            <a:ext cx="101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>
                <a:latin typeface="Bahnschrift SemiBold SemiConden" panose="020B0502040204020203" pitchFamily="34" charset="0"/>
              </a:rPr>
              <a:t>FORM-41</a:t>
            </a:r>
          </a:p>
        </p:txBody>
      </p:sp>
      <p:sp>
        <p:nvSpPr>
          <p:cNvPr id="27" name="Metin kutusu 26"/>
          <p:cNvSpPr txBox="1"/>
          <p:nvPr/>
        </p:nvSpPr>
        <p:spPr>
          <a:xfrm>
            <a:off x="6671714" y="2340113"/>
            <a:ext cx="101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latin typeface="Bahnschrift SemiBold SemiConden" panose="020B0502040204020203" pitchFamily="34" charset="0"/>
              </a:rPr>
              <a:t>FORM-42</a:t>
            </a:r>
          </a:p>
        </p:txBody>
      </p:sp>
      <p:pic>
        <p:nvPicPr>
          <p:cNvPr id="29" name="Resim 2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39375" y="1252987"/>
            <a:ext cx="1027346" cy="1472223"/>
          </a:xfrm>
          <a:prstGeom prst="rect">
            <a:avLst/>
          </a:prstGeom>
        </p:spPr>
      </p:pic>
      <p:sp>
        <p:nvSpPr>
          <p:cNvPr id="30" name="Metin kutusu 29"/>
          <p:cNvSpPr txBox="1"/>
          <p:nvPr/>
        </p:nvSpPr>
        <p:spPr>
          <a:xfrm>
            <a:off x="10130652" y="1388266"/>
            <a:ext cx="164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Bahnschrift SemiBold SemiConden" panose="020B0502040204020203" pitchFamily="34" charset="0"/>
              </a:rPr>
              <a:t>Anabilim Dalı Sekreteri</a:t>
            </a:r>
          </a:p>
        </p:txBody>
      </p:sp>
      <p:pic>
        <p:nvPicPr>
          <p:cNvPr id="32" name="Resim 3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52829" y="3511059"/>
            <a:ext cx="493182" cy="456546"/>
          </a:xfrm>
          <a:prstGeom prst="rect">
            <a:avLst/>
          </a:prstGeom>
        </p:spPr>
      </p:pic>
      <p:sp>
        <p:nvSpPr>
          <p:cNvPr id="33" name="Aşağı Ok 32"/>
          <p:cNvSpPr/>
          <p:nvPr/>
        </p:nvSpPr>
        <p:spPr>
          <a:xfrm>
            <a:off x="10355223" y="2148737"/>
            <a:ext cx="424990" cy="837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35" name="Resim 3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59121" y="3033294"/>
            <a:ext cx="2191214" cy="2132800"/>
          </a:xfrm>
          <a:prstGeom prst="rect">
            <a:avLst/>
          </a:prstGeom>
        </p:spPr>
      </p:pic>
      <p:sp>
        <p:nvSpPr>
          <p:cNvPr id="36" name="Sol Ok 35"/>
          <p:cNvSpPr/>
          <p:nvPr/>
        </p:nvSpPr>
        <p:spPr>
          <a:xfrm>
            <a:off x="8714803" y="3581293"/>
            <a:ext cx="623423" cy="3464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052" name="Picture 4" descr="Seminer | TD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435" y="2578114"/>
            <a:ext cx="1862631" cy="1629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Dikdörtgen 36"/>
          <p:cNvSpPr/>
          <p:nvPr/>
        </p:nvSpPr>
        <p:spPr>
          <a:xfrm>
            <a:off x="6804475" y="4207238"/>
            <a:ext cx="16161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latin typeface="Bahnschrift SemiBold SemiConden" panose="020B0502040204020203" pitchFamily="34" charset="0"/>
              </a:rPr>
              <a:t>TEZ SAVUNMASI</a:t>
            </a:r>
          </a:p>
        </p:txBody>
      </p:sp>
      <p:sp>
        <p:nvSpPr>
          <p:cNvPr id="40" name="Sol Ok 39"/>
          <p:cNvSpPr/>
          <p:nvPr/>
        </p:nvSpPr>
        <p:spPr>
          <a:xfrm>
            <a:off x="5827731" y="3475493"/>
            <a:ext cx="912967" cy="3464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43" name="Resim 4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77280" y="4675647"/>
            <a:ext cx="1855995" cy="2024956"/>
          </a:xfrm>
          <a:prstGeom prst="rect">
            <a:avLst/>
          </a:prstGeom>
        </p:spPr>
      </p:pic>
      <p:pic>
        <p:nvPicPr>
          <p:cNvPr id="44" name="Resim 4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94866" y="2704627"/>
            <a:ext cx="825681" cy="1169715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6687" y="2697375"/>
            <a:ext cx="788265" cy="1137917"/>
          </a:xfrm>
          <a:prstGeom prst="rect">
            <a:avLst/>
          </a:prstGeom>
        </p:spPr>
      </p:pic>
      <p:sp>
        <p:nvSpPr>
          <p:cNvPr id="46" name="Metin kutusu 45"/>
          <p:cNvSpPr txBox="1"/>
          <p:nvPr/>
        </p:nvSpPr>
        <p:spPr>
          <a:xfrm>
            <a:off x="4147244" y="3773276"/>
            <a:ext cx="101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>
                <a:latin typeface="Bahnschrift SemiBold SemiConden" panose="020B0502040204020203" pitchFamily="34" charset="0"/>
              </a:rPr>
              <a:t>FORM-46</a:t>
            </a:r>
          </a:p>
        </p:txBody>
      </p:sp>
      <p:sp>
        <p:nvSpPr>
          <p:cNvPr id="47" name="Metin kutusu 46"/>
          <p:cNvSpPr txBox="1"/>
          <p:nvPr/>
        </p:nvSpPr>
        <p:spPr>
          <a:xfrm>
            <a:off x="4946462" y="3784221"/>
            <a:ext cx="101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>
                <a:latin typeface="Bahnschrift SemiBold SemiConden" panose="020B0502040204020203" pitchFamily="34" charset="0"/>
              </a:rPr>
              <a:t>FORM-47 (3-Rapor)</a:t>
            </a:r>
          </a:p>
        </p:txBody>
      </p:sp>
      <p:pic>
        <p:nvPicPr>
          <p:cNvPr id="41" name="Resim 4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823936" y="2130985"/>
            <a:ext cx="611608" cy="520875"/>
          </a:xfrm>
          <a:prstGeom prst="rect">
            <a:avLst/>
          </a:prstGeom>
        </p:spPr>
      </p:pic>
      <p:pic>
        <p:nvPicPr>
          <p:cNvPr id="50" name="Resim 4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80632" y="2363473"/>
            <a:ext cx="1015016" cy="1454554"/>
          </a:xfrm>
          <a:prstGeom prst="rect">
            <a:avLst/>
          </a:prstGeom>
        </p:spPr>
      </p:pic>
      <p:sp>
        <p:nvSpPr>
          <p:cNvPr id="51" name="Sol Ok 50"/>
          <p:cNvSpPr/>
          <p:nvPr/>
        </p:nvSpPr>
        <p:spPr>
          <a:xfrm>
            <a:off x="3302040" y="3262512"/>
            <a:ext cx="845204" cy="3464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2" name="Metin kutusu 51"/>
          <p:cNvSpPr txBox="1"/>
          <p:nvPr/>
        </p:nvSpPr>
        <p:spPr>
          <a:xfrm>
            <a:off x="842458" y="2837436"/>
            <a:ext cx="164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Bahnschrift SemiBold SemiConden" panose="020B0502040204020203" pitchFamily="34" charset="0"/>
              </a:rPr>
              <a:t>Anabilim Dalı Sekreteri</a:t>
            </a:r>
          </a:p>
        </p:txBody>
      </p:sp>
      <p:sp>
        <p:nvSpPr>
          <p:cNvPr id="53" name="Aşağı Ok 52"/>
          <p:cNvSpPr/>
          <p:nvPr/>
        </p:nvSpPr>
        <p:spPr>
          <a:xfrm>
            <a:off x="1872389" y="3610667"/>
            <a:ext cx="424990" cy="9745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54" name="Resim 5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350577" y="3848283"/>
            <a:ext cx="611608" cy="520875"/>
          </a:xfrm>
          <a:prstGeom prst="rect">
            <a:avLst/>
          </a:prstGeom>
        </p:spPr>
      </p:pic>
      <p:pic>
        <p:nvPicPr>
          <p:cNvPr id="55" name="Resim 5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669972" y="2728557"/>
            <a:ext cx="1194406" cy="736121"/>
          </a:xfrm>
          <a:prstGeom prst="rect">
            <a:avLst/>
          </a:prstGeom>
        </p:spPr>
      </p:pic>
      <p:pic>
        <p:nvPicPr>
          <p:cNvPr id="57" name="Resim 5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058872" y="4693022"/>
            <a:ext cx="1118265" cy="722919"/>
          </a:xfrm>
          <a:prstGeom prst="rect">
            <a:avLst/>
          </a:prstGeom>
        </p:spPr>
      </p:pic>
      <p:sp>
        <p:nvSpPr>
          <p:cNvPr id="58" name="Aşağı Ok 57"/>
          <p:cNvSpPr/>
          <p:nvPr/>
        </p:nvSpPr>
        <p:spPr>
          <a:xfrm>
            <a:off x="8053198" y="4583362"/>
            <a:ext cx="318989" cy="510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61" name="Resim 6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4434" y="5174482"/>
            <a:ext cx="1038791" cy="1261389"/>
          </a:xfrm>
          <a:prstGeom prst="rect">
            <a:avLst/>
          </a:prstGeom>
        </p:spPr>
      </p:pic>
      <p:sp>
        <p:nvSpPr>
          <p:cNvPr id="62" name="Metin kutusu 61"/>
          <p:cNvSpPr txBox="1"/>
          <p:nvPr/>
        </p:nvSpPr>
        <p:spPr>
          <a:xfrm>
            <a:off x="8947676" y="5645860"/>
            <a:ext cx="1743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Bahnschrift SemiBold SemiConden" panose="020B0502040204020203" pitchFamily="34" charset="0"/>
              </a:rPr>
              <a:t>ONLINE FORM-2</a:t>
            </a:r>
          </a:p>
        </p:txBody>
      </p:sp>
      <p:sp>
        <p:nvSpPr>
          <p:cNvPr id="63" name="Sol Ok 62"/>
          <p:cNvSpPr/>
          <p:nvPr/>
        </p:nvSpPr>
        <p:spPr>
          <a:xfrm>
            <a:off x="7029388" y="5688125"/>
            <a:ext cx="912967" cy="3464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60" name="Resim 5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358898" y="5435984"/>
            <a:ext cx="648010" cy="657517"/>
          </a:xfrm>
          <a:prstGeom prst="rect">
            <a:avLst/>
          </a:prstGeom>
        </p:spPr>
      </p:pic>
      <p:sp>
        <p:nvSpPr>
          <p:cNvPr id="2048" name="Metin kutusu 2047"/>
          <p:cNvSpPr txBox="1"/>
          <p:nvPr/>
        </p:nvSpPr>
        <p:spPr>
          <a:xfrm>
            <a:off x="6305620" y="6100320"/>
            <a:ext cx="1117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Bahnschrift SemiBold SemiConden" panose="020B0502040204020203" pitchFamily="34" charset="0"/>
              </a:rPr>
              <a:t>BASKI ONAYI</a:t>
            </a:r>
          </a:p>
        </p:txBody>
      </p:sp>
      <p:sp>
        <p:nvSpPr>
          <p:cNvPr id="2049" name="Sol Ok 2048"/>
          <p:cNvSpPr/>
          <p:nvPr/>
        </p:nvSpPr>
        <p:spPr>
          <a:xfrm>
            <a:off x="5629803" y="5720130"/>
            <a:ext cx="643459" cy="39230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68" name="Resim 6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02081" y="4447040"/>
            <a:ext cx="478699" cy="678157"/>
          </a:xfrm>
          <a:prstGeom prst="rect">
            <a:avLst/>
          </a:prstGeom>
        </p:spPr>
      </p:pic>
      <p:sp>
        <p:nvSpPr>
          <p:cNvPr id="69" name="Metin kutusu 68"/>
          <p:cNvSpPr txBox="1"/>
          <p:nvPr/>
        </p:nvSpPr>
        <p:spPr>
          <a:xfrm>
            <a:off x="5122627" y="5077387"/>
            <a:ext cx="101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>
                <a:latin typeface="Bahnschrift SemiBold SemiConden" panose="020B0502040204020203" pitchFamily="34" charset="0"/>
              </a:rPr>
              <a:t>FORM-48</a:t>
            </a:r>
          </a:p>
        </p:txBody>
      </p:sp>
      <p:pic>
        <p:nvPicPr>
          <p:cNvPr id="70" name="Resim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29112" y="4434882"/>
            <a:ext cx="482536" cy="683593"/>
          </a:xfrm>
          <a:prstGeom prst="rect">
            <a:avLst/>
          </a:prstGeom>
        </p:spPr>
      </p:pic>
      <p:sp>
        <p:nvSpPr>
          <p:cNvPr id="72" name="Metin kutusu 71"/>
          <p:cNvSpPr txBox="1"/>
          <p:nvPr/>
        </p:nvSpPr>
        <p:spPr>
          <a:xfrm>
            <a:off x="4291096" y="5070813"/>
            <a:ext cx="101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>
                <a:latin typeface="Bahnschrift SemiBold SemiConden" panose="020B0502040204020203" pitchFamily="34" charset="0"/>
              </a:rPr>
              <a:t>FORM-13</a:t>
            </a:r>
          </a:p>
        </p:txBody>
      </p:sp>
      <p:pic>
        <p:nvPicPr>
          <p:cNvPr id="2053" name="Resim 205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612092" y="4600527"/>
            <a:ext cx="973931" cy="520320"/>
          </a:xfrm>
          <a:prstGeom prst="rect">
            <a:avLst/>
          </a:prstGeom>
        </p:spPr>
      </p:pic>
      <p:pic>
        <p:nvPicPr>
          <p:cNvPr id="75" name="Resim 7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1973" y="5476437"/>
            <a:ext cx="572194" cy="703144"/>
          </a:xfrm>
          <a:prstGeom prst="rect">
            <a:avLst/>
          </a:prstGeom>
        </p:spPr>
      </p:pic>
      <p:sp>
        <p:nvSpPr>
          <p:cNvPr id="2054" name="Metin kutusu 2053"/>
          <p:cNvSpPr txBox="1"/>
          <p:nvPr/>
        </p:nvSpPr>
        <p:spPr>
          <a:xfrm>
            <a:off x="4760007" y="6146804"/>
            <a:ext cx="1454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>
                <a:latin typeface="Bahnschrift SemiBold SemiConden" panose="020B0502040204020203" pitchFamily="34" charset="0"/>
              </a:rPr>
              <a:t>3 ADET CİLTLİ </a:t>
            </a:r>
          </a:p>
          <a:p>
            <a:r>
              <a:rPr lang="tr-TR" sz="1600" dirty="0">
                <a:latin typeface="Bahnschrift SemiBold SemiConden" panose="020B0502040204020203" pitchFamily="34" charset="0"/>
              </a:rPr>
              <a:t>TEZ</a:t>
            </a:r>
          </a:p>
        </p:txBody>
      </p:sp>
      <p:pic>
        <p:nvPicPr>
          <p:cNvPr id="2057" name="Resim 2056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131078" y="5444324"/>
            <a:ext cx="757489" cy="767369"/>
          </a:xfrm>
          <a:prstGeom prst="rect">
            <a:avLst/>
          </a:prstGeom>
        </p:spPr>
      </p:pic>
      <p:sp>
        <p:nvSpPr>
          <p:cNvPr id="80" name="Sol Ok 79"/>
          <p:cNvSpPr/>
          <p:nvPr/>
        </p:nvSpPr>
        <p:spPr>
          <a:xfrm>
            <a:off x="3476365" y="5288822"/>
            <a:ext cx="756012" cy="3464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81" name="Resim 8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8049" y="5247342"/>
            <a:ext cx="493182" cy="456546"/>
          </a:xfrm>
          <a:prstGeom prst="rect">
            <a:avLst/>
          </a:prstGeom>
        </p:spPr>
      </p:pic>
      <p:sp>
        <p:nvSpPr>
          <p:cNvPr id="2058" name="Yukarı Ok 2057"/>
          <p:cNvSpPr/>
          <p:nvPr/>
        </p:nvSpPr>
        <p:spPr>
          <a:xfrm>
            <a:off x="516590" y="5028720"/>
            <a:ext cx="416138" cy="76129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060" name="Resim 2059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90020" y="3620894"/>
            <a:ext cx="1225381" cy="1423777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374130" y="665790"/>
            <a:ext cx="829137" cy="351685"/>
          </a:xfrm>
          <a:prstGeom prst="rect">
            <a:avLst/>
          </a:prstGeom>
        </p:spPr>
      </p:pic>
      <p:sp>
        <p:nvSpPr>
          <p:cNvPr id="65" name="Metin kutusu 64"/>
          <p:cNvSpPr txBox="1"/>
          <p:nvPr/>
        </p:nvSpPr>
        <p:spPr>
          <a:xfrm>
            <a:off x="7509830" y="1205455"/>
            <a:ext cx="1124585" cy="1323439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800" dirty="0">
                <a:latin typeface="Bahnschrift SemiLight SemiConde" panose="020B0502040204020203" pitchFamily="34" charset="0"/>
              </a:rPr>
              <a:t>* 2022-2023 Bahar dönemi ve sonrası girişli olanlar Lisansüstü Senato Esaslarında yer alan Yüksek Lisans Mezuniyet koşullarını sağladıklarını belgelendirmek zorundadırlar.</a:t>
            </a:r>
          </a:p>
        </p:txBody>
      </p:sp>
      <p:sp>
        <p:nvSpPr>
          <p:cNvPr id="66" name="Sağ Ok 65"/>
          <p:cNvSpPr/>
          <p:nvPr/>
        </p:nvSpPr>
        <p:spPr>
          <a:xfrm>
            <a:off x="8680105" y="1843011"/>
            <a:ext cx="672724" cy="2921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Metin kutusu 1">
            <a:extLst>
              <a:ext uri="{FF2B5EF4-FFF2-40B4-BE49-F238E27FC236}">
                <a16:creationId xmlns:a16="http://schemas.microsoft.com/office/drawing/2014/main" id="{36A33583-E375-48D1-6699-1A475B263DC5}"/>
              </a:ext>
            </a:extLst>
          </p:cNvPr>
          <p:cNvSpPr txBox="1"/>
          <p:nvPr/>
        </p:nvSpPr>
        <p:spPr>
          <a:xfrm>
            <a:off x="250548" y="5983284"/>
            <a:ext cx="1281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Bahnschrift SemiBold SemiConden" panose="020B0502040204020203" pitchFamily="34" charset="0"/>
              </a:rPr>
              <a:t>ENSTİTÜ TEZ TESCİLİ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5A7ACF97-753C-17D3-A8DC-C95A94090B8A}"/>
              </a:ext>
            </a:extLst>
          </p:cNvPr>
          <p:cNvSpPr txBox="1"/>
          <p:nvPr/>
        </p:nvSpPr>
        <p:spPr>
          <a:xfrm>
            <a:off x="4213746" y="995618"/>
            <a:ext cx="849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Bahnschrift SemiBold SemiConden" panose="020B0502040204020203" pitchFamily="34" charset="0"/>
              </a:rPr>
              <a:t>ONAY</a:t>
            </a:r>
          </a:p>
        </p:txBody>
      </p:sp>
    </p:spTree>
    <p:extLst>
      <p:ext uri="{BB962C8B-B14F-4D97-AF65-F5344CB8AC3E}">
        <p14:creationId xmlns:p14="http://schemas.microsoft.com/office/powerpoint/2010/main" val="2543668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1015</Words>
  <Application>Microsoft Office PowerPoint</Application>
  <PresentationFormat>Geniş ekran</PresentationFormat>
  <Paragraphs>263</Paragraphs>
  <Slides>16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4" baseType="lpstr">
      <vt:lpstr>Arial</vt:lpstr>
      <vt:lpstr>Bahnschrift SemiBold Condensed</vt:lpstr>
      <vt:lpstr>Bahnschrift SemiBold SemiConden</vt:lpstr>
      <vt:lpstr>Bahnschrift SemiLight SemiConde</vt:lpstr>
      <vt:lpstr>Calibri</vt:lpstr>
      <vt:lpstr>Calibri Light</vt:lpstr>
      <vt:lpstr>Wingdings</vt:lpstr>
      <vt:lpstr>Office Teması</vt:lpstr>
      <vt:lpstr>Fen Bilimleri Enstitüsü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YENİ YÖK LİSANSÜSTÜ İLKELERİ  </vt:lpstr>
      <vt:lpstr>LİSANSÜSTÜ EĞİTİM-ÖĞRETİM PROGRAMI AÇILMASI VE YÜRÜTÜLMESİNE DAİR İLKELER  13.03.2024 Tarihli YÖK Yazısı</vt:lpstr>
      <vt:lpstr>LİSANSÜSTÜ EĞİTİM-ÖĞRETİM PROGRAMI AÇILMASI VE YÜRÜTÜLMESİNE DAİR İLKELER  13.03.2024 Tarihli YÖK Yazısı</vt:lpstr>
      <vt:lpstr>LİSANSÜSTÜ EĞİTİM-ÖĞRETİM PROGRAMI AÇILMASI VE YÜRÜTÜLMESİNE DAİR İLKELER  13.03.2024 Tarihli YÖK Yazısı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 Bilimleri Enstitüsü</dc:title>
  <dc:creator>eyilmaz231983@gmail.com</dc:creator>
  <cp:lastModifiedBy>admin</cp:lastModifiedBy>
  <cp:revision>56</cp:revision>
  <dcterms:created xsi:type="dcterms:W3CDTF">2024-05-09T06:09:07Z</dcterms:created>
  <dcterms:modified xsi:type="dcterms:W3CDTF">2024-05-14T08:52:24Z</dcterms:modified>
</cp:coreProperties>
</file>